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92" r:id="rId2"/>
    <p:sldId id="515" r:id="rId3"/>
    <p:sldId id="599" r:id="rId4"/>
    <p:sldId id="459" r:id="rId5"/>
    <p:sldId id="509" r:id="rId6"/>
    <p:sldId id="513" r:id="rId7"/>
    <p:sldId id="648" r:id="rId8"/>
    <p:sldId id="600" r:id="rId9"/>
    <p:sldId id="615" r:id="rId10"/>
    <p:sldId id="601" r:id="rId11"/>
    <p:sldId id="608" r:id="rId12"/>
    <p:sldId id="609" r:id="rId13"/>
    <p:sldId id="610" r:id="rId14"/>
    <p:sldId id="649" r:id="rId15"/>
    <p:sldId id="666" r:id="rId16"/>
    <p:sldId id="618" r:id="rId17"/>
    <p:sldId id="620" r:id="rId18"/>
    <p:sldId id="623" r:id="rId19"/>
    <p:sldId id="624" r:id="rId20"/>
    <p:sldId id="625" r:id="rId21"/>
    <p:sldId id="676" r:id="rId22"/>
    <p:sldId id="650" r:id="rId23"/>
    <p:sldId id="626" r:id="rId24"/>
    <p:sldId id="675" r:id="rId25"/>
    <p:sldId id="627" r:id="rId26"/>
    <p:sldId id="631" r:id="rId27"/>
    <p:sldId id="653" r:id="rId28"/>
    <p:sldId id="593" r:id="rId29"/>
    <p:sldId id="632" r:id="rId30"/>
    <p:sldId id="658" r:id="rId31"/>
    <p:sldId id="654" r:id="rId32"/>
    <p:sldId id="635" r:id="rId33"/>
    <p:sldId id="639" r:id="rId34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2C6A8C"/>
    <a:srgbClr val="D9CD95"/>
    <a:srgbClr val="B7A079"/>
    <a:srgbClr val="99FF99"/>
    <a:srgbClr val="AB192D"/>
    <a:srgbClr val="46A0DC"/>
    <a:srgbClr val="C4122F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7" autoAdjust="0"/>
    <p:restoredTop sz="86376" autoAdjust="0"/>
  </p:normalViewPr>
  <p:slideViewPr>
    <p:cSldViewPr showGuides="1">
      <p:cViewPr varScale="1">
        <p:scale>
          <a:sx n="106" d="100"/>
          <a:sy n="106" d="100"/>
        </p:scale>
        <p:origin x="704" y="168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9" d="100"/>
        <a:sy n="69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28176795580099"/>
          <c:y val="2.5252525252525198E-3"/>
          <c:w val="0.54558011049723698"/>
          <c:h val="0.99747474747474696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WPI Reqs</c:v>
                </c:pt>
              </c:strCache>
            </c:strRef>
          </c:tx>
          <c:spPr>
            <a:solidFill>
              <a:schemeClr val="accent1"/>
            </a:solidFill>
            <a:ln w="16552">
              <a:solidFill>
                <a:schemeClr val="tx1"/>
              </a:solidFill>
              <a:prstDash val="solid"/>
            </a:ln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DF70-47D8-9D6F-AAE90CC883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DF70-47D8-9D6F-AAE90CC88339}"/>
              </c:ext>
            </c:extLst>
          </c:dPt>
          <c:dPt>
            <c:idx val="2"/>
            <c:bubble3D val="0"/>
            <c:spPr>
              <a:solidFill>
                <a:schemeClr val="hlink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4-DF70-47D8-9D6F-AAE90CC88339}"/>
              </c:ext>
            </c:extLst>
          </c:dPt>
          <c:dPt>
            <c:idx val="3"/>
            <c:bubble3D val="0"/>
            <c:spPr>
              <a:solidFill>
                <a:schemeClr val="folHlink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6-DF70-47D8-9D6F-AAE90CC88339}"/>
              </c:ext>
            </c:extLst>
          </c:dPt>
          <c:dPt>
            <c:idx val="4"/>
            <c:bubble3D val="0"/>
            <c:spPr>
              <a:solidFill>
                <a:schemeClr val="bg2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8-DF70-47D8-9D6F-AAE90CC88339}"/>
              </c:ext>
            </c:extLst>
          </c:dPt>
          <c:dPt>
            <c:idx val="5"/>
            <c:bubble3D val="0"/>
            <c:spPr>
              <a:solidFill>
                <a:schemeClr val="tx2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A-DF70-47D8-9D6F-AAE90CC88339}"/>
              </c:ext>
            </c:extLst>
          </c:dPt>
          <c:dPt>
            <c:idx val="6"/>
            <c:bubble3D val="0"/>
            <c:spPr>
              <a:solidFill>
                <a:srgbClr val="0066CC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C-DF70-47D8-9D6F-AAE90CC88339}"/>
              </c:ext>
            </c:extLst>
          </c:dPt>
          <c:dPt>
            <c:idx val="7"/>
            <c:bubble3D val="0"/>
            <c:spPr>
              <a:solidFill>
                <a:srgbClr val="CCCCFF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E-DF70-47D8-9D6F-AAE90CC88339}"/>
              </c:ext>
            </c:extLst>
          </c:dPt>
          <c:dPt>
            <c:idx val="8"/>
            <c:bubble3D val="0"/>
            <c:spPr>
              <a:solidFill>
                <a:srgbClr val="FFCC00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0-DF70-47D8-9D6F-AAE90CC88339}"/>
              </c:ext>
            </c:extLst>
          </c:dPt>
          <c:dPt>
            <c:idx val="9"/>
            <c:bubble3D val="0"/>
            <c:spPr>
              <a:solidFill>
                <a:srgbClr val="FFFF00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2-DF70-47D8-9D6F-AAE90CC88339}"/>
              </c:ext>
            </c:extLst>
          </c:dPt>
          <c:dPt>
            <c:idx val="10"/>
            <c:bubble3D val="0"/>
            <c:spPr>
              <a:solidFill>
                <a:srgbClr val="00FF00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4-DF70-47D8-9D6F-AAE90CC88339}"/>
              </c:ext>
            </c:extLst>
          </c:dPt>
          <c:dPt>
            <c:idx val="11"/>
            <c:bubble3D val="0"/>
            <c:spPr>
              <a:solidFill>
                <a:srgbClr val="00FFFF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6-DF70-47D8-9D6F-AAE90CC88339}"/>
              </c:ext>
            </c:extLst>
          </c:dPt>
          <c:dPt>
            <c:idx val="12"/>
            <c:bubble3D val="0"/>
            <c:spPr>
              <a:solidFill>
                <a:srgbClr val="0000FF"/>
              </a:solidFill>
              <a:ln w="1655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8-DF70-47D8-9D6F-AAE90CC88339}"/>
              </c:ext>
            </c:extLst>
          </c:dPt>
          <c:dLbls>
            <c:dLbl>
              <c:idx val="0"/>
              <c:layout>
                <c:manualLayout>
                  <c:x val="-0.100310101832236"/>
                  <c:y val="0.1111111111111109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HUA 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DF70-47D8-9D6F-AAE90CC88339}"/>
                </c:ext>
              </c:extLst>
            </c:dLbl>
            <c:dLbl>
              <c:idx val="1"/>
              <c:layout>
                <c:manualLayout>
                  <c:x val="-7.8634260706886699E-2"/>
                  <c:y val="7.58653114687977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Soc Sci + Junior Proj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DF70-47D8-9D6F-AAE90CC88339}"/>
                </c:ext>
              </c:extLst>
            </c:dLbl>
            <c:dLbl>
              <c:idx val="2"/>
              <c:layout>
                <c:manualLayout>
                  <c:x val="-9.4515359042117702E-3"/>
                  <c:y val="-7.4668054391719002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70-47D8-9D6F-AAE90CC88339}"/>
                </c:ext>
              </c:extLst>
            </c:dLbl>
            <c:dLbl>
              <c:idx val="3"/>
              <c:layout>
                <c:manualLayout>
                  <c:x val="-0.149720215540007"/>
                  <c:y val="-0.12541518019129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70-47D8-9D6F-AAE90CC88339}"/>
                </c:ext>
              </c:extLst>
            </c:dLbl>
            <c:dLbl>
              <c:idx val="4"/>
              <c:layout>
                <c:manualLayout>
                  <c:x val="-6.7803270581929101E-2"/>
                  <c:y val="-3.8447742592375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70-47D8-9D6F-AAE90CC88339}"/>
                </c:ext>
              </c:extLst>
            </c:dLbl>
            <c:dLbl>
              <c:idx val="5"/>
              <c:layout>
                <c:manualLayout>
                  <c:x val="8.5423571849611803E-4"/>
                  <c:y val="-3.4951008491483498E-2"/>
                </c:manualLayout>
              </c:layout>
              <c:tx>
                <c:rich>
                  <a:bodyPr/>
                  <a:lstStyle/>
                  <a:p>
                    <a:pPr>
                      <a:defRPr sz="2965" b="1" i="0" u="none" strike="noStrike" baseline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</a:defRPr>
                    </a:pPr>
                    <a:r>
                      <a:rPr lang="en-US" dirty="0"/>
                      <a:t>CS</a:t>
                    </a:r>
                  </a:p>
                </c:rich>
              </c:tx>
              <c:spPr>
                <a:noFill/>
                <a:ln w="33104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DF70-47D8-9D6F-AAE90CC88339}"/>
                </c:ext>
              </c:extLst>
            </c:dLbl>
            <c:dLbl>
              <c:idx val="6"/>
              <c:layout>
                <c:manualLayout>
                  <c:x val="3.0288222502236499E-2"/>
                  <c:y val="-2.9137145649079001E-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F70-47D8-9D6F-AAE90CC88339}"/>
                </c:ext>
              </c:extLst>
            </c:dLbl>
            <c:dLbl>
              <c:idx val="7"/>
              <c:layout>
                <c:manualLayout>
                  <c:x val="4.6892706485760299E-2"/>
                  <c:y val="-9.409597196678569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DF70-47D8-9D6F-AAE90CC88339}"/>
                </c:ext>
              </c:extLst>
            </c:dLbl>
            <c:dLbl>
              <c:idx val="8"/>
              <c:layout>
                <c:manualLayout>
                  <c:x val="0.12476276774146899"/>
                  <c:y val="-9.993028548125799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F70-47D8-9D6F-AAE90CC88339}"/>
                </c:ext>
              </c:extLst>
            </c:dLbl>
            <c:dLbl>
              <c:idx val="9"/>
              <c:layout>
                <c:manualLayout>
                  <c:x val="0.120400376673731"/>
                  <c:y val="-1.1260698604243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F70-47D8-9D6F-AAE90CC88339}"/>
                </c:ext>
              </c:extLst>
            </c:dLbl>
            <c:dLbl>
              <c:idx val="10"/>
              <c:layout>
                <c:manualLayout>
                  <c:x val="-3.8092694825618903E-2"/>
                  <c:y val="4.4807257344865799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Entreprn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DF70-47D8-9D6F-AAE90CC88339}"/>
                </c:ext>
              </c:extLst>
            </c:dLbl>
            <c:dLbl>
              <c:idx val="11"/>
              <c:layout>
                <c:manualLayout>
                  <c:x val="6.3218654627531498E-2"/>
                  <c:y val="7.008850281439719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F70-47D8-9D6F-AAE90CC88339}"/>
                </c:ext>
              </c:extLst>
            </c:dLbl>
            <c:dLbl>
              <c:idx val="12"/>
              <c:layout>
                <c:manualLayout>
                  <c:x val="7.8567398799013699E-2"/>
                  <c:y val="0.1232015304392059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F70-47D8-9D6F-AAE90CC88339}"/>
                </c:ext>
              </c:extLst>
            </c:dLbl>
            <c:spPr>
              <a:noFill/>
              <a:ln w="33104">
                <a:noFill/>
              </a:ln>
            </c:spPr>
            <c:txPr>
              <a:bodyPr/>
              <a:lstStyle/>
              <a:p>
                <a:pPr>
                  <a:defRPr sz="2965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Sheet1!$B$1:$N$1</c:f>
              <c:strCache>
                <c:ptCount val="13"/>
                <c:pt idx="0">
                  <c:v>HUA</c:v>
                </c:pt>
                <c:pt idx="1">
                  <c:v>Soc Sci + Junior Proj</c:v>
                </c:pt>
                <c:pt idx="2">
                  <c:v>Phys Ed</c:v>
                </c:pt>
                <c:pt idx="3">
                  <c:v>Math</c:v>
                </c:pt>
                <c:pt idx="4">
                  <c:v>Sci/Eng</c:v>
                </c:pt>
                <c:pt idx="5">
                  <c:v>CS</c:v>
                </c:pt>
                <c:pt idx="6">
                  <c:v>ECE</c:v>
                </c:pt>
                <c:pt idx="7">
                  <c:v>ME</c:v>
                </c:pt>
                <c:pt idx="8">
                  <c:v>RBE Core</c:v>
                </c:pt>
                <c:pt idx="9">
                  <c:v>RBE Electives</c:v>
                </c:pt>
                <c:pt idx="10">
                  <c:v>Entrepren</c:v>
                </c:pt>
                <c:pt idx="11">
                  <c:v>Capstone</c:v>
                </c:pt>
                <c:pt idx="12">
                  <c:v>Free</c:v>
                </c:pt>
              </c:strCache>
            </c:strRef>
          </c:cat>
          <c:val>
            <c:numRef>
              <c:f>Sheet1!$B$2:$N$2</c:f>
              <c:numCache>
                <c:formatCode>General</c:formatCode>
                <c:ptCount val="13"/>
                <c:pt idx="0">
                  <c:v>6</c:v>
                </c:pt>
                <c:pt idx="1">
                  <c:v>5</c:v>
                </c:pt>
                <c:pt idx="2">
                  <c:v>1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2</c:v>
                </c:pt>
                <c:pt idx="8">
                  <c:v>5</c:v>
                </c:pt>
                <c:pt idx="9">
                  <c:v>3</c:v>
                </c:pt>
                <c:pt idx="10">
                  <c:v>1</c:v>
                </c:pt>
                <c:pt idx="11">
                  <c:v>3</c:v>
                </c:pt>
                <c:pt idx="1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DF70-47D8-9D6F-AAE90CC88339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 w="33104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2216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RBE BS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C00000"/>
              </a:solidFill>
            </a:ln>
          </c:spPr>
          <c:cat>
            <c:strRef>
              <c:f>Sheet1!$B$1:$Q$1</c:f>
              <c:strCache>
                <c:ptCount val="16"/>
                <c:pt idx="0">
                  <c:v>AY 06-07</c:v>
                </c:pt>
                <c:pt idx="1">
                  <c:v>AY 07-08</c:v>
                </c:pt>
                <c:pt idx="2">
                  <c:v>AY 08-09</c:v>
                </c:pt>
                <c:pt idx="3">
                  <c:v>AY 09-10</c:v>
                </c:pt>
                <c:pt idx="4">
                  <c:v>AY10-11</c:v>
                </c:pt>
                <c:pt idx="5">
                  <c:v>AY 11-12</c:v>
                </c:pt>
                <c:pt idx="6">
                  <c:v>AY 12-13</c:v>
                </c:pt>
                <c:pt idx="7">
                  <c:v>AY 13-14</c:v>
                </c:pt>
                <c:pt idx="8">
                  <c:v>AY 14-15</c:v>
                </c:pt>
                <c:pt idx="9">
                  <c:v>AY 15-16</c:v>
                </c:pt>
                <c:pt idx="10">
                  <c:v>AY 16-17</c:v>
                </c:pt>
                <c:pt idx="11">
                  <c:v>AY 17-18</c:v>
                </c:pt>
                <c:pt idx="12">
                  <c:v>AY 18-19</c:v>
                </c:pt>
                <c:pt idx="13">
                  <c:v>AY 19-20</c:v>
                </c:pt>
                <c:pt idx="14">
                  <c:v>AY 20-21</c:v>
                </c:pt>
                <c:pt idx="15">
                  <c:v>AY 21-22</c:v>
                </c:pt>
              </c:strCache>
            </c:strRef>
          </c:cat>
          <c:val>
            <c:numRef>
              <c:f>Sheet1!$B$2:$Q$2</c:f>
              <c:numCache>
                <c:formatCode>General</c:formatCode>
                <c:ptCount val="16"/>
                <c:pt idx="0">
                  <c:v>0</c:v>
                </c:pt>
                <c:pt idx="1">
                  <c:v>80</c:v>
                </c:pt>
                <c:pt idx="2">
                  <c:v>121</c:v>
                </c:pt>
                <c:pt idx="3">
                  <c:v>199</c:v>
                </c:pt>
                <c:pt idx="4">
                  <c:v>229</c:v>
                </c:pt>
                <c:pt idx="5">
                  <c:v>242</c:v>
                </c:pt>
                <c:pt idx="6">
                  <c:v>260</c:v>
                </c:pt>
                <c:pt idx="7">
                  <c:v>270</c:v>
                </c:pt>
                <c:pt idx="8">
                  <c:v>300</c:v>
                </c:pt>
                <c:pt idx="9">
                  <c:v>320</c:v>
                </c:pt>
                <c:pt idx="10">
                  <c:v>366</c:v>
                </c:pt>
                <c:pt idx="11">
                  <c:v>397</c:v>
                </c:pt>
                <c:pt idx="12">
                  <c:v>426</c:v>
                </c:pt>
                <c:pt idx="13">
                  <c:v>432</c:v>
                </c:pt>
                <c:pt idx="14">
                  <c:v>424</c:v>
                </c:pt>
                <c:pt idx="15">
                  <c:v>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08-4AF1-B729-AEEB2DEA4B9A}"/>
            </c:ext>
          </c:extLst>
        </c:ser>
        <c:ser>
          <c:idx val="0"/>
          <c:order val="1"/>
          <c:tx>
            <c:strRef>
              <c:f>Sheet1!$A$3</c:f>
              <c:strCache>
                <c:ptCount val="1"/>
                <c:pt idx="0">
                  <c:v>RBE MS, PhD</c:v>
                </c:pt>
              </c:strCache>
            </c:strRef>
          </c:tx>
          <c:spPr>
            <a:solidFill>
              <a:srgbClr val="2C6A8C"/>
            </a:solidFill>
          </c:spPr>
          <c:cat>
            <c:strRef>
              <c:f>Sheet1!$B$1:$Q$1</c:f>
              <c:strCache>
                <c:ptCount val="16"/>
                <c:pt idx="0">
                  <c:v>AY 06-07</c:v>
                </c:pt>
                <c:pt idx="1">
                  <c:v>AY 07-08</c:v>
                </c:pt>
                <c:pt idx="2">
                  <c:v>AY 08-09</c:v>
                </c:pt>
                <c:pt idx="3">
                  <c:v>AY 09-10</c:v>
                </c:pt>
                <c:pt idx="4">
                  <c:v>AY10-11</c:v>
                </c:pt>
                <c:pt idx="5">
                  <c:v>AY 11-12</c:v>
                </c:pt>
                <c:pt idx="6">
                  <c:v>AY 12-13</c:v>
                </c:pt>
                <c:pt idx="7">
                  <c:v>AY 13-14</c:v>
                </c:pt>
                <c:pt idx="8">
                  <c:v>AY 14-15</c:v>
                </c:pt>
                <c:pt idx="9">
                  <c:v>AY 15-16</c:v>
                </c:pt>
                <c:pt idx="10">
                  <c:v>AY 16-17</c:v>
                </c:pt>
                <c:pt idx="11">
                  <c:v>AY 17-18</c:v>
                </c:pt>
                <c:pt idx="12">
                  <c:v>AY 18-19</c:v>
                </c:pt>
                <c:pt idx="13">
                  <c:v>AY 19-20</c:v>
                </c:pt>
                <c:pt idx="14">
                  <c:v>AY 20-21</c:v>
                </c:pt>
                <c:pt idx="15">
                  <c:v>AY 21-22</c:v>
                </c:pt>
              </c:strCache>
            </c:strRef>
          </c:cat>
          <c:val>
            <c:numRef>
              <c:f>Sheet1!$B$3:$Q$3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13</c:v>
                </c:pt>
                <c:pt idx="5">
                  <c:v>32</c:v>
                </c:pt>
                <c:pt idx="6">
                  <c:v>35</c:v>
                </c:pt>
                <c:pt idx="7">
                  <c:v>60</c:v>
                </c:pt>
                <c:pt idx="8">
                  <c:v>85</c:v>
                </c:pt>
                <c:pt idx="9">
                  <c:v>135</c:v>
                </c:pt>
                <c:pt idx="10">
                  <c:v>167</c:v>
                </c:pt>
                <c:pt idx="11">
                  <c:v>168</c:v>
                </c:pt>
                <c:pt idx="12">
                  <c:v>186</c:v>
                </c:pt>
                <c:pt idx="13">
                  <c:v>182</c:v>
                </c:pt>
                <c:pt idx="14">
                  <c:v>185</c:v>
                </c:pt>
                <c:pt idx="15">
                  <c:v>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08-4AF1-B729-AEEB2DEA4B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820808"/>
        <c:axId val="-2138652184"/>
      </c:areaChart>
      <c:catAx>
        <c:axId val="-2138820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38652184"/>
        <c:crosses val="autoZero"/>
        <c:auto val="1"/>
        <c:lblAlgn val="ctr"/>
        <c:lblOffset val="100"/>
        <c:noMultiLvlLbl val="0"/>
      </c:catAx>
      <c:valAx>
        <c:axId val="-21386521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8820808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11325627065828101"/>
          <c:y val="0.24496158740085325"/>
          <c:w val="0.23549584015705549"/>
          <c:h val="0.17694137260608161"/>
        </c:manualLayout>
      </c:layout>
      <c:overlay val="1"/>
    </c:legend>
    <c:plotVisOnly val="1"/>
    <c:dispBlanksAs val="zero"/>
    <c:showDLblsOverMax val="0"/>
  </c:chart>
  <c:spPr>
    <a:noFill/>
    <a:ln>
      <a:solidFill>
        <a:schemeClr val="tx2"/>
      </a:solidFill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73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this</a:t>
            </a:r>
            <a:r>
              <a:rPr lang="en-US" baseline="0" dirty="0"/>
              <a:t> gap between technician-level (robot technology) programs …</a:t>
            </a:r>
          </a:p>
          <a:p>
            <a:endParaRPr lang="en-US" baseline="0" dirty="0"/>
          </a:p>
          <a:p>
            <a:r>
              <a:rPr lang="en-US" baseline="0" dirty="0"/>
              <a:t>… and research-level (robot science) programs that is many years or decades from commercialization</a:t>
            </a:r>
          </a:p>
          <a:p>
            <a:endParaRPr lang="en-US" baseline="0" dirty="0"/>
          </a:p>
          <a:p>
            <a:r>
              <a:rPr lang="en-US" baseline="0" dirty="0"/>
              <a:t>To fill that gap, we created a BS degree in Robotics Engineering – educating engineers to design and develop robotic devices.  Also MS and PhD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8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Actually, it was harder for us than it would be for you, because we had no model or template to follow.  You</a:t>
            </a:r>
            <a:r>
              <a:rPr lang="en-US" baseline="0" dirty="0"/>
              <a:t>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30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sister is a professor.  I asked her what business she is in.  She looked at me like I had 3 heads.  Like most faculty, she</a:t>
            </a:r>
            <a:r>
              <a:rPr lang="en-US" baseline="0" dirty="0"/>
              <a:t> had never connected university and business.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You’re asking the university to invest …</a:t>
            </a:r>
          </a:p>
          <a:p>
            <a:r>
              <a:rPr lang="en-US" dirty="0"/>
              <a:t>In order to generate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86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IRS Form 990, which every non-profit</a:t>
            </a:r>
            <a:r>
              <a:rPr lang="en-US" baseline="0" dirty="0"/>
              <a:t> must file. Assets, liabilities, revenues, expenses, officers,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04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53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almost funny how engineering</a:t>
            </a:r>
            <a:r>
              <a:rPr lang="en-US" baseline="0" dirty="0"/>
              <a:t> faculty</a:t>
            </a:r>
            <a:r>
              <a:rPr lang="en-US" dirty="0"/>
              <a:t> don’t often apply the design process to what they do the most 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10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with a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22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I mention that it was multi-disciplinary?!</a:t>
            </a:r>
          </a:p>
          <a:p>
            <a:endParaRPr lang="en-US" dirty="0"/>
          </a:p>
          <a:p>
            <a:r>
              <a:rPr lang="en-US" dirty="0"/>
              <a:t>5 course sequence: Intro and Unified 1-4.  Similar</a:t>
            </a:r>
            <a:r>
              <a:rPr lang="en-US" baseline="0" dirty="0"/>
              <a:t> to MIT’s Aero &amp; Astro  Unified Engineering 1-4.  Each course has a focus that spans CS / ECE/ ME [Can talk about one, for example]</a:t>
            </a:r>
          </a:p>
          <a:p>
            <a:endParaRPr lang="en-US" baseline="0" dirty="0"/>
          </a:p>
          <a:p>
            <a:r>
              <a:rPr lang="en-US" baseline="0" dirty="0"/>
              <a:t>We seriously believe in educating engineers with an entrepreneurial mindset.  Even if they aren’t starting companies, they need to know about the business they are in, what “value proposition” means,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97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this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23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Faster!</a:t>
            </a:r>
          </a:p>
          <a:p>
            <a:endParaRPr lang="en-US" dirty="0"/>
          </a:p>
          <a:p>
            <a:r>
              <a:rPr lang="en-US" dirty="0"/>
              <a:t>One</a:t>
            </a:r>
            <a:r>
              <a:rPr lang="en-US" baseline="0" dirty="0"/>
              <a:t> of our ABET evaluators said we had a problem, “Our students and faculty are way too enthusiastic!”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95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0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attempt at curriculum.  We</a:t>
            </a:r>
            <a:r>
              <a:rPr lang="en-US" baseline="0" dirty="0"/>
              <a:t> asked, “What do we need to teach robotics?”  Oh, we have that.  And look, it all fits, right off the self.  Or out of the Catalog.  But there’s a problem…</a:t>
            </a:r>
          </a:p>
          <a:p>
            <a:endParaRPr lang="en-US" baseline="0" dirty="0"/>
          </a:p>
          <a:p>
            <a:r>
              <a:rPr lang="en-US" baseline="0" dirty="0"/>
              <a:t>Where’s the robotics?  Oh, there it is.  Not real good.</a:t>
            </a:r>
          </a:p>
          <a:p>
            <a:endParaRPr lang="en-US" baseline="0" dirty="0"/>
          </a:p>
          <a:p>
            <a:r>
              <a:rPr lang="en-US" baseline="0" dirty="0"/>
              <a:t>So we threw this away and started over.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04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File:F5 tornado Elie Manitoba 2007.jpg </a:t>
            </a:r>
            <a:r>
              <a:rPr lang="en-US" b="0" dirty="0"/>
              <a:t>use permitted under Wikimedia Commons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Intro to Robotics sucks them in and then they’re trapped in the spiral curriculum!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50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decided to rip out the middle of the curriculum and teach the same material – more or less – in the context</a:t>
            </a:r>
            <a:r>
              <a:rPr lang="en-US" baseline="0" dirty="0"/>
              <a:t> of robotics.</a:t>
            </a:r>
          </a:p>
          <a:p>
            <a:endParaRPr lang="en-US" baseline="0" dirty="0"/>
          </a:p>
          <a:p>
            <a:r>
              <a:rPr lang="en-US" baseline="0" dirty="0"/>
              <a:t>We don’t want to teach intro to everything all over again, so we let the experts in CS, ECE, and ME do that.  </a:t>
            </a:r>
          </a:p>
          <a:p>
            <a:endParaRPr lang="en-US" baseline="0" dirty="0"/>
          </a:p>
          <a:p>
            <a:r>
              <a:rPr lang="en-US" baseline="0" dirty="0"/>
              <a:t>Then we have the Unified Robotics sequence, folding in other courses as needed: Diff Eqs, Lin Alg, Probability, Controls, Embedded Systems.  Just-in-time education</a:t>
            </a:r>
          </a:p>
          <a:p>
            <a:endParaRPr lang="en-US" baseline="0" dirty="0"/>
          </a:p>
          <a:p>
            <a:r>
              <a:rPr lang="en-US" baseline="0" dirty="0"/>
              <a:t>And of course, advanced course electives and a capstone project.  By this time, the students have had so many in-class projects that they are totally project-ready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4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how it looks now.  This is just a sample, there are 1000s of ways to</a:t>
            </a:r>
            <a:r>
              <a:rPr lang="en-US" baseline="0" dirty="0"/>
              <a:t> do it.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2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the curriculum breaks down. Poor</a:t>
            </a:r>
            <a:r>
              <a:rPr lang="en-US" baseline="0" dirty="0"/>
              <a:t> choice of words…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05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a lot of</a:t>
            </a:r>
            <a:r>
              <a:rPr lang="en-US" baseline="0" dirty="0"/>
              <a:t> upper-level undergraduate electives. Students can take upper-level courses in other departments or take graduate robotics courses.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3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sample of our capstone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0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we don’t require</a:t>
            </a:r>
            <a:r>
              <a:rPr lang="en-US" baseline="0" dirty="0"/>
              <a:t> these courses, they are available as electives.  Our students are adults and they make decisions on their education. With our advice. Sometimes, against our advice.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07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89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had steady enrollment growth</a:t>
            </a:r>
          </a:p>
          <a:p>
            <a:endParaRPr lang="en-US" dirty="0"/>
          </a:p>
          <a:p>
            <a:r>
              <a:rPr lang="en-US" dirty="0"/>
              <a:t>When we launched the program, our business plan – we actually wrote</a:t>
            </a:r>
            <a:r>
              <a:rPr lang="en-US" baseline="0" dirty="0"/>
              <a:t> a business plan – showed that we’d be profitable, if an academic can use the word profit, with 15-20 students / year, growing to 25-30 students / year.</a:t>
            </a:r>
          </a:p>
          <a:p>
            <a:endParaRPr lang="en-US" baseline="0" dirty="0"/>
          </a:p>
          <a:p>
            <a:r>
              <a:rPr lang="en-US" baseline="0" dirty="0"/>
              <a:t>On day 1, 80 kids showed up!  And they’re still coming.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9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5BA210-923A-46B5-B649-53976631BDF0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WPI is the 3</a:t>
            </a:r>
            <a:r>
              <a:rPr lang="en-US" baseline="30000" dirty="0"/>
              <a:t>rd</a:t>
            </a:r>
            <a:r>
              <a:rPr lang="en-US" dirty="0"/>
              <a:t> oldest engineering school in the US</a:t>
            </a:r>
          </a:p>
          <a:p>
            <a:endParaRPr lang="en-US" dirty="0"/>
          </a:p>
          <a:p>
            <a:r>
              <a:rPr lang="en-US" dirty="0"/>
              <a:t>Although WPI has historically been known as an undergraduate university, we also have graduate programs.  Ever since</a:t>
            </a:r>
            <a:r>
              <a:rPr lang="en-US" baseline="0" dirty="0"/>
              <a:t> ‘89.</a:t>
            </a:r>
          </a:p>
          <a:p>
            <a:endParaRPr lang="en-US" baseline="0" dirty="0"/>
          </a:p>
          <a:p>
            <a:r>
              <a:rPr lang="en-US" baseline="0" dirty="0"/>
              <a:t>1889!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50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students</a:t>
            </a:r>
            <a:r>
              <a:rPr lang="en-US" baseline="0" dirty="0"/>
              <a:t> and graduates do very well getting jobs.</a:t>
            </a:r>
          </a:p>
          <a:p>
            <a:endParaRPr lang="en-US" baseline="0" dirty="0"/>
          </a:p>
          <a:p>
            <a:r>
              <a:rPr lang="en-US" baseline="0" dirty="0"/>
              <a:t>They complain to us about how much work they do.</a:t>
            </a:r>
          </a:p>
          <a:p>
            <a:endParaRPr lang="en-US" baseline="0" dirty="0"/>
          </a:p>
          <a:p>
            <a:r>
              <a:rPr lang="en-US" baseline="0" dirty="0"/>
              <a:t>And they brag about it to recruiters.</a:t>
            </a:r>
          </a:p>
          <a:p>
            <a:endParaRPr lang="en-US" baseline="0" dirty="0"/>
          </a:p>
          <a:p>
            <a:r>
              <a:rPr lang="en-US" baseline="0" dirty="0"/>
              <a:t>Some of these companies are clearly in robotics: iRobot, Bluefin Robotics, Black-I robotics, Boston Dynamics, …</a:t>
            </a:r>
          </a:p>
          <a:p>
            <a:r>
              <a:rPr lang="en-US" baseline="0" dirty="0"/>
              <a:t>Others are more general engineering firms that want to hire great talent: BAE, General dynamics, Bose, Raytheon, MITRE.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81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learned a lot. I could go on and on and on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6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2007, just as we were thinking</a:t>
            </a:r>
            <a:r>
              <a:rPr lang="en-US" baseline="0" dirty="0"/>
              <a:t> about a robotics major, </a:t>
            </a:r>
            <a:r>
              <a:rPr lang="en-US" dirty="0"/>
              <a:t>Scientific American published an article on “A Robot in Every home”,</a:t>
            </a:r>
          </a:p>
          <a:p>
            <a:r>
              <a:rPr lang="en-US" dirty="0"/>
              <a:t>Predicting that robots would become ubiquitous, just as the Personal</a:t>
            </a:r>
            <a:r>
              <a:rPr lang="en-US" baseline="0" dirty="0"/>
              <a:t> Computer had.</a:t>
            </a:r>
          </a:p>
          <a:p>
            <a:endParaRPr lang="en-US" baseline="0" dirty="0"/>
          </a:p>
          <a:p>
            <a:r>
              <a:rPr lang="en-US" baseline="0" dirty="0"/>
              <a:t>The author knew a thing or two about PCs.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3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r>
              <a:rPr lang="en-US" baseline="0" dirty="0"/>
              <a:t> our Mechanical Engineering colleagues haven't been able to improve motor performance at similar rates.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speaks for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4A94B-C08F-4828-B513-07D9A20D7C5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58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Robotics Ed =</a:t>
            </a:r>
            <a:r>
              <a:rPr lang="en-US" baseline="0" dirty="0"/>
              <a:t> </a:t>
            </a:r>
            <a:r>
              <a:rPr lang="en-US" dirty="0"/>
              <a:t>ECE + CS + ME</a:t>
            </a:r>
          </a:p>
          <a:p>
            <a:r>
              <a:rPr lang="en-US" dirty="0"/>
              <a:t>Can’t fit</a:t>
            </a:r>
            <a:r>
              <a:rPr lang="en-US" baseline="0" dirty="0"/>
              <a:t> 3 4-year degrees into a 4-year degree.</a:t>
            </a:r>
          </a:p>
          <a:p>
            <a:r>
              <a:rPr lang="en-US" baseline="0" dirty="0"/>
              <a:t>Will talk about what we did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45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community colleges teach automation</a:t>
            </a:r>
          </a:p>
          <a:p>
            <a:r>
              <a:rPr lang="en-US" dirty="0"/>
              <a:t>Many universities &amp; colleges have a course or 2 on robotics or even a cluster of courses…</a:t>
            </a:r>
          </a:p>
          <a:p>
            <a:r>
              <a:rPr lang="en-US" dirty="0"/>
              <a:t>And mechatronics, which is what brings many of us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1628E-5E5C-4178-85BF-75D5DF2676A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705456-26D5-FA42-8EE1-C4EB03CDA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838200"/>
            <a:ext cx="3200400" cy="944391"/>
            <a:chOff x="0" y="0"/>
            <a:chExt cx="5943600" cy="17538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5002F7-BD8D-F54F-97F8-385AE97160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2400"/>
              <a:ext cx="5943600" cy="16014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205BFA-4EC7-FA40-A261-7B7B7A971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375" b="6027"/>
            <a:stretch/>
          </p:blipFill>
          <p:spPr bwMode="auto">
            <a:xfrm>
              <a:off x="0" y="0"/>
              <a:ext cx="5943600" cy="1854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DC1BCB-C800-FF43-8177-64BD2A4C134E}"/>
              </a:ext>
            </a:extLst>
          </p:cNvPr>
          <p:cNvSpPr txBox="1"/>
          <p:nvPr userDrawn="1"/>
        </p:nvSpPr>
        <p:spPr>
          <a:xfrm>
            <a:off x="3652520" y="845403"/>
            <a:ext cx="50342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+mj-lt"/>
                <a:cs typeface="Times New Roman" pitchFamily="18" charset="0"/>
              </a:rPr>
              <a:t>Future of Mechatronics &amp; Robotics Engineering Education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B6FCB-88AA-0A47-9B60-2D097D694F50}"/>
              </a:ext>
            </a:extLst>
          </p:cNvPr>
          <p:cNvSpPr txBox="1"/>
          <p:nvPr userDrawn="1"/>
        </p:nvSpPr>
        <p:spPr>
          <a:xfrm>
            <a:off x="7548880" y="6604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A506A-35CE-DF48-8E10-E7E460D3FC08}"/>
              </a:ext>
            </a:extLst>
          </p:cNvPr>
          <p:cNvSpPr txBox="1"/>
          <p:nvPr userDrawn="1"/>
        </p:nvSpPr>
        <p:spPr>
          <a:xfrm>
            <a:off x="8178800" y="661416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2F272-1EB9-EC44-8C40-F44D7880AF63}"/>
              </a:ext>
            </a:extLst>
          </p:cNvPr>
          <p:cNvSpPr txBox="1"/>
          <p:nvPr userDrawn="1"/>
        </p:nvSpPr>
        <p:spPr>
          <a:xfrm>
            <a:off x="6177280" y="656336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1C7C6-1083-694E-A9EE-5EE27ADD3A31}"/>
              </a:ext>
            </a:extLst>
          </p:cNvPr>
          <p:cNvSpPr txBox="1"/>
          <p:nvPr userDrawn="1"/>
        </p:nvSpPr>
        <p:spPr>
          <a:xfrm>
            <a:off x="2733040" y="654304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2B2AB-1C35-024F-AA0E-CA2777EDC9E9}"/>
              </a:ext>
            </a:extLst>
          </p:cNvPr>
          <p:cNvSpPr txBox="1"/>
          <p:nvPr userDrawn="1"/>
        </p:nvSpPr>
        <p:spPr>
          <a:xfrm>
            <a:off x="3241040" y="663448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564938"/>
            <a:ext cx="533399" cy="293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7200" y="6550223"/>
            <a:ext cx="8686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/>
                </a:solidFill>
                <a:latin typeface="+mn-lt"/>
                <a:cs typeface="Times New Roman" pitchFamily="18" charset="0"/>
              </a:rPr>
              <a:t>Unified Curriculum and Course Design for Mechatronics and Robotics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5" r:id="rId2"/>
    <p:sldLayoutId id="2147483664" r:id="rId3"/>
    <p:sldLayoutId id="2147483665" r:id="rId4"/>
    <p:sldLayoutId id="2147483666" r:id="rId5"/>
    <p:sldLayoutId id="2147483667" r:id="rId6"/>
    <p:sldLayoutId id="2147483683" r:id="rId7"/>
    <p:sldLayoutId id="2147483696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C00000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rgbClr val="00B0F0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rgbClr val="00B0F0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rgbClr val="00B0F0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rgbClr val="00B0F0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rgbClr val="00B0F0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file:////Users/michaelg/Dropbox/Robotics/Presentations/Movies/MQPs/12_oryx_mqp_video.mov" TargetMode="External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hyperlink" Target="file:////Users/michaelg/Dropbox/Robotics/Presentations/Movies/MQPs/WPI-Roof-Robot.wmv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6" Type="http://schemas.openxmlformats.org/officeDocument/2006/relationships/hyperlink" Target="file:////Users/michaelg/Dropbox/Robotics/Presentations/Movies/MQPs/Prometheus.mp4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jpeg"/><Relationship Id="rId10" Type="http://schemas.openxmlformats.org/officeDocument/2006/relationships/hyperlink" Target="file:////Users/michaelg/Dropbox/Robotics/Presentations/Movies/MQPs/Kayak/IMG_0155.MOV" TargetMode="External"/><Relationship Id="rId19" Type="http://schemas.openxmlformats.org/officeDocument/2006/relationships/image" Target="../media/image28.jpeg"/><Relationship Id="rId4" Type="http://schemas.openxmlformats.org/officeDocument/2006/relationships/image" Target="../media/image16.jpe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jpe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jpeg"/><Relationship Id="rId21" Type="http://schemas.openxmlformats.org/officeDocument/2006/relationships/image" Target="../media/image47.jpe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2.gif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11" Type="http://schemas.openxmlformats.org/officeDocument/2006/relationships/image" Target="../media/image37.gif"/><Relationship Id="rId24" Type="http://schemas.openxmlformats.org/officeDocument/2006/relationships/image" Target="../media/image50.jpeg"/><Relationship Id="rId32" Type="http://schemas.openxmlformats.org/officeDocument/2006/relationships/image" Target="../media/image58.jpeg"/><Relationship Id="rId37" Type="http://schemas.openxmlformats.org/officeDocument/2006/relationships/image" Target="../media/image63.jpeg"/><Relationship Id="rId40" Type="http://schemas.openxmlformats.org/officeDocument/2006/relationships/image" Target="../media/image66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jpeg"/><Relationship Id="rId10" Type="http://schemas.openxmlformats.org/officeDocument/2006/relationships/image" Target="../media/image36.png"/><Relationship Id="rId19" Type="http://schemas.openxmlformats.org/officeDocument/2006/relationships/image" Target="../media/image45.jpeg"/><Relationship Id="rId31" Type="http://schemas.openxmlformats.org/officeDocument/2006/relationships/image" Target="../media/image57.jpeg"/><Relationship Id="rId4" Type="http://schemas.openxmlformats.org/officeDocument/2006/relationships/image" Target="../media/image30.png"/><Relationship Id="rId9" Type="http://schemas.openxmlformats.org/officeDocument/2006/relationships/image" Target="../media/image35.gif"/><Relationship Id="rId14" Type="http://schemas.openxmlformats.org/officeDocument/2006/relationships/image" Target="../media/image40.jpeg"/><Relationship Id="rId22" Type="http://schemas.openxmlformats.org/officeDocument/2006/relationships/image" Target="../media/image48.jpe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jpeg"/><Relationship Id="rId43" Type="http://schemas.openxmlformats.org/officeDocument/2006/relationships/image" Target="../media/image69.jpeg"/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12" Type="http://schemas.openxmlformats.org/officeDocument/2006/relationships/image" Target="../media/image38.jpeg"/><Relationship Id="rId17" Type="http://schemas.openxmlformats.org/officeDocument/2006/relationships/image" Target="../media/image43.png"/><Relationship Id="rId25" Type="http://schemas.openxmlformats.org/officeDocument/2006/relationships/image" Target="../media/image51.gif"/><Relationship Id="rId33" Type="http://schemas.openxmlformats.org/officeDocument/2006/relationships/image" Target="../media/image59.png"/><Relationship Id="rId38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881A-5D70-F041-9D3B-FE99B6BD8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0"/>
            <a:ext cx="9372600" cy="1524000"/>
          </a:xfrm>
        </p:spPr>
        <p:txBody>
          <a:bodyPr/>
          <a:lstStyle/>
          <a:p>
            <a:pPr algn="ctr"/>
            <a:r>
              <a:rPr lang="en-US" sz="3600" dirty="0"/>
              <a:t>Curriculum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30EE1-2391-624A-A3DC-1C8DB25BE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181600"/>
            <a:ext cx="8458200" cy="1139952"/>
          </a:xfrm>
        </p:spPr>
        <p:txBody>
          <a:bodyPr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Mike Gennert, Worcester Polytechnic Institute</a:t>
            </a:r>
          </a:p>
          <a:p>
            <a:pPr algn="l">
              <a:spcBef>
                <a:spcPts val="600"/>
              </a:spcBef>
            </a:pPr>
            <a:endParaRPr lang="en-US" sz="2000" i="1" dirty="0"/>
          </a:p>
          <a:p>
            <a:pPr algn="l">
              <a:spcBef>
                <a:spcPts val="600"/>
              </a:spcBef>
            </a:pPr>
            <a:r>
              <a:rPr lang="en-US" sz="2000" i="1" dirty="0"/>
              <a:t>5 January 2022</a:t>
            </a:r>
          </a:p>
        </p:txBody>
      </p:sp>
    </p:spTree>
    <p:extLst>
      <p:ext uri="{BB962C8B-B14F-4D97-AF65-F5344CB8AC3E}">
        <p14:creationId xmlns:p14="http://schemas.microsoft.com/office/powerpoint/2010/main" val="30587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9"/>
    </mc:Choice>
    <mc:Fallback xmlns="">
      <p:transition spd="slow" advTm="4556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560293" y="3424518"/>
            <a:ext cx="3213847" cy="2581836"/>
          </a:xfrm>
          <a:prstGeom prst="roundRect">
            <a:avLst/>
          </a:prstGeom>
          <a:solidFill>
            <a:srgbClr val="99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r>
              <a:rPr lang="en-US" sz="2400" dirty="0">
                <a:solidFill>
                  <a:srgbClr val="FFFFFF"/>
                </a:solidFill>
                <a:ea typeface="ＭＳ Ｐゴシック"/>
                <a:cs typeface="ＭＳ Ｐゴシック"/>
              </a:rPr>
              <a:t>Industrial Robotics </a:t>
            </a:r>
          </a:p>
          <a:p>
            <a:pPr algn="ctr" defTabSz="914400" eaLnBrk="0" hangingPunct="0"/>
            <a:r>
              <a:rPr lang="en-US" sz="2400" dirty="0">
                <a:solidFill>
                  <a:srgbClr val="FFFFFF"/>
                </a:solidFill>
                <a:ea typeface="ＭＳ Ｐゴシック"/>
                <a:cs typeface="ＭＳ Ｐゴシック"/>
              </a:rPr>
              <a:t>Technology</a:t>
            </a:r>
          </a:p>
          <a:p>
            <a:pPr algn="ctr" defTabSz="914400" eaLnBrk="0" hangingPunct="0"/>
            <a:endParaRPr lang="en-US" sz="2400" dirty="0">
              <a:solidFill>
                <a:srgbClr val="FFFFFF"/>
              </a:solidFill>
              <a:ea typeface="ＭＳ Ｐゴシック"/>
              <a:cs typeface="ＭＳ Ｐゴシック"/>
            </a:endParaRPr>
          </a:p>
          <a:p>
            <a:pPr algn="ctr" defTabSz="914400" eaLnBrk="0" hangingPunct="0"/>
            <a:r>
              <a:rPr lang="en-US" sz="2400" dirty="0">
                <a:solidFill>
                  <a:srgbClr val="FFFFFF"/>
                </a:solidFill>
                <a:ea typeface="ＭＳ Ｐゴシック"/>
                <a:cs typeface="ＭＳ Ｐゴシック"/>
              </a:rPr>
              <a:t>AA, AS @</a:t>
            </a:r>
          </a:p>
          <a:p>
            <a:pPr algn="ctr" defTabSz="914400" eaLnBrk="0" hangingPunct="0"/>
            <a:r>
              <a:rPr lang="en-US" sz="2400" dirty="0">
                <a:solidFill>
                  <a:srgbClr val="FFFFFF"/>
                </a:solidFill>
                <a:ea typeface="ＭＳ Ｐゴシック"/>
                <a:cs typeface="ＭＳ Ｐゴシック"/>
              </a:rPr>
              <a:t>Community College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459506" y="1326777"/>
            <a:ext cx="3213847" cy="2581836"/>
          </a:xfrm>
          <a:prstGeom prst="roundRect">
            <a:avLst/>
          </a:prstGeom>
          <a:solidFill>
            <a:srgbClr val="9966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Robotics Research</a:t>
            </a:r>
          </a:p>
          <a:p>
            <a:pPr algn="ctr" defTabSz="914400" eaLnBrk="0" hangingPunct="0"/>
            <a:endParaRPr lang="en-US" sz="2800" dirty="0">
              <a:solidFill>
                <a:srgbClr val="FFFFFF"/>
              </a:solidFill>
              <a:ea typeface="ＭＳ Ｐゴシック"/>
              <a:cs typeface="ＭＳ Ｐゴシック"/>
            </a:endParaRPr>
          </a:p>
          <a:p>
            <a:pPr algn="ctr" defTabSz="914400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PhD @</a:t>
            </a:r>
          </a:p>
          <a:p>
            <a:pPr algn="ctr" defTabSz="914400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Large Research</a:t>
            </a:r>
          </a:p>
          <a:p>
            <a:pPr algn="ctr" defTabSz="914400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University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971800" y="2133600"/>
            <a:ext cx="3213847" cy="2581836"/>
          </a:xfrm>
          <a:prstGeom prst="roundRect">
            <a:avLst/>
          </a:prstGeom>
          <a:solidFill>
            <a:srgbClr val="007E3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Mechatronics &amp; </a:t>
            </a:r>
          </a:p>
          <a:p>
            <a:pPr algn="ctr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Robotics </a:t>
            </a:r>
          </a:p>
          <a:p>
            <a:pPr algn="ctr" defTabSz="914400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Engineering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0" y="5768627"/>
            <a:ext cx="9144000" cy="1021977"/>
          </a:xfrm>
          <a:prstGeom prst="rect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“Don’t know what robots will do in 10 or 30 years.</a:t>
            </a:r>
          </a:p>
          <a:p>
            <a:pPr algn="ctr" defTabSz="914400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But we can educate the engineers to make them.”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Education Gap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28601" y="1383300"/>
            <a:ext cx="4206688" cy="1021977"/>
          </a:xfrm>
          <a:prstGeom prst="rect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“Making useful robots,</a:t>
            </a:r>
          </a:p>
          <a:p>
            <a:pPr algn="ctr" defTabSz="914400" eaLnBrk="0" hangingPunct="0"/>
            <a:r>
              <a:rPr lang="en-US" sz="2800" dirty="0">
                <a:solidFill>
                  <a:srgbClr val="FFFFFF"/>
                </a:solidFill>
                <a:ea typeface="ＭＳ Ｐゴシック"/>
                <a:cs typeface="ＭＳ Ｐゴシック"/>
              </a:rPr>
              <a:t>Making robots useful”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0BD96B-0370-0944-A4B0-A1CC667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Can It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4072"/>
            <a:ext cx="822960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Creating a new program is a lot of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bother?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45616" y="2079840"/>
            <a:ext cx="2876550" cy="3690641"/>
            <a:chOff x="3245616" y="2205968"/>
            <a:chExt cx="2876550" cy="3690641"/>
          </a:xfrm>
        </p:grpSpPr>
        <p:pic>
          <p:nvPicPr>
            <p:cNvPr id="34818" name="Picture 2" descr="http://coconutheadsets.com/wp-content/uploads/2009/12/sisyphus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5616" y="2205968"/>
              <a:ext cx="2876550" cy="32289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245616" y="5434944"/>
              <a:ext cx="28765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eaLnBrk="0" hangingPunct="0"/>
              <a:r>
                <a:rPr lang="en-US" sz="1200" dirty="0">
                  <a:solidFill>
                    <a:srgbClr val="000000"/>
                  </a:solidFill>
                  <a:latin typeface="Arial" pitchFamily="34" charset="0"/>
                  <a:ea typeface="ＭＳ Ｐゴシック"/>
                  <a:cs typeface="ＭＳ Ｐゴシック"/>
                </a:rPr>
                <a:t>http://coconutheadsets.com/wp-content/uploads/2009/12/sisyphus.jpg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2D21-C15E-6E40-8D01-C17E1963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Education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1370"/>
            <a:ext cx="868680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Understand the business you are in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i="1" dirty="0"/>
              <a:t>But we’re non-profit.”  </a:t>
            </a:r>
          </a:p>
          <a:p>
            <a:pPr marL="0" indent="0">
              <a:buNone/>
            </a:pPr>
            <a:r>
              <a:rPr lang="en-US" i="1" dirty="0"/>
              <a:t>	“Yeah, right.”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Must have revenue ≥ expense</a:t>
            </a:r>
          </a:p>
          <a:p>
            <a:pPr marL="0" indent="0">
              <a:buNone/>
            </a:pPr>
            <a:r>
              <a:rPr lang="en-US" dirty="0"/>
              <a:t>	Invest: $ / energy / time / people / space</a:t>
            </a:r>
          </a:p>
          <a:p>
            <a:pPr marL="0" indent="0">
              <a:buNone/>
            </a:pPr>
            <a:r>
              <a:rPr lang="en-US" dirty="0"/>
              <a:t>	Return: $ / tuition / funding / prestige / …</a:t>
            </a:r>
          </a:p>
          <a:p>
            <a:pPr marL="0" indent="0">
              <a:buNone/>
            </a:pPr>
            <a:r>
              <a:rPr lang="en-US" dirty="0"/>
              <a:t>New program is an </a:t>
            </a:r>
            <a:r>
              <a:rPr lang="en-US" b="1" dirty="0"/>
              <a:t>Academic / Social / Business Decision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AB696-123C-9B4D-936A-7A0080EC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6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747DC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7128" y="70344"/>
            <a:ext cx="4962787" cy="67037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C9027E-0C14-9F49-AC48-25A3BD03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7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Roadmap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39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Background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Mechatronics &amp; Robotics Education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C00000"/>
                </a:solidFill>
              </a:rPr>
              <a:t>Engineering a Major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Outcome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42EE-902F-9243-9226-FF685D9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7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Engineering a Major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9871"/>
            <a:ext cx="8229600" cy="52578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0066FF"/>
              </a:buClr>
            </a:pPr>
            <a:r>
              <a:rPr lang="en-US" dirty="0"/>
              <a:t>Vision</a:t>
            </a:r>
          </a:p>
          <a:p>
            <a:pPr>
              <a:buClr>
                <a:srgbClr val="0066FF"/>
              </a:buClr>
            </a:pPr>
            <a:r>
              <a:rPr lang="en-US" dirty="0"/>
              <a:t>Stakeholders</a:t>
            </a:r>
          </a:p>
          <a:p>
            <a:pPr>
              <a:buClr>
                <a:srgbClr val="0066FF"/>
              </a:buClr>
            </a:pPr>
            <a:r>
              <a:rPr lang="en-US" dirty="0"/>
              <a:t>Mission</a:t>
            </a:r>
          </a:p>
          <a:p>
            <a:pPr>
              <a:buClr>
                <a:srgbClr val="0066FF"/>
              </a:buClr>
            </a:pPr>
            <a:r>
              <a:rPr lang="en-US" dirty="0"/>
              <a:t>Goals</a:t>
            </a:r>
          </a:p>
          <a:p>
            <a:pPr>
              <a:buClr>
                <a:srgbClr val="0066FF"/>
              </a:buClr>
            </a:pPr>
            <a:r>
              <a:rPr lang="en-US" dirty="0"/>
              <a:t>Objectives</a:t>
            </a:r>
          </a:p>
          <a:p>
            <a:pPr>
              <a:buClr>
                <a:srgbClr val="0066FF"/>
              </a:buClr>
            </a:pPr>
            <a:r>
              <a:rPr lang="en-US" dirty="0"/>
              <a:t>Outcomes</a:t>
            </a:r>
          </a:p>
          <a:p>
            <a:pPr>
              <a:buClr>
                <a:srgbClr val="0066FF"/>
              </a:buClr>
            </a:pPr>
            <a:r>
              <a:rPr lang="en-US" dirty="0"/>
              <a:t>Principles</a:t>
            </a:r>
          </a:p>
          <a:p>
            <a:pPr>
              <a:buClr>
                <a:srgbClr val="0066FF"/>
              </a:buClr>
            </a:pPr>
            <a:r>
              <a:rPr lang="en-US" dirty="0"/>
              <a:t>Curriculum</a:t>
            </a:r>
          </a:p>
          <a:p>
            <a:pPr>
              <a:buClr>
                <a:srgbClr val="0066FF"/>
              </a:buClr>
            </a:pPr>
            <a:r>
              <a:rPr lang="en-US" dirty="0"/>
              <a:t>Courses</a:t>
            </a:r>
          </a:p>
          <a:p>
            <a:pPr>
              <a:buClr>
                <a:srgbClr val="0066FF"/>
              </a:buClr>
            </a:pPr>
            <a:r>
              <a:rPr lang="en-US" dirty="0"/>
              <a:t>Labs</a:t>
            </a:r>
          </a:p>
          <a:p>
            <a:pPr>
              <a:buClr>
                <a:srgbClr val="0066FF"/>
              </a:buClr>
            </a:pPr>
            <a:r>
              <a:rPr lang="en-US" dirty="0"/>
              <a:t>Assessments</a:t>
            </a:r>
          </a:p>
          <a:p>
            <a:pPr>
              <a:buClr>
                <a:srgbClr val="0066FF"/>
              </a:buClr>
            </a:pPr>
            <a:r>
              <a:rPr lang="en-US" dirty="0"/>
              <a:t>Resources</a:t>
            </a:r>
          </a:p>
          <a:p>
            <a:pPr>
              <a:buClr>
                <a:srgbClr val="0066FF"/>
              </a:buClr>
            </a:pPr>
            <a:endParaRPr lang="en-US" dirty="0"/>
          </a:p>
        </p:txBody>
      </p:sp>
      <p:sp>
        <p:nvSpPr>
          <p:cNvPr id="4" name="Circular Arrow 3"/>
          <p:cNvSpPr/>
          <p:nvPr/>
        </p:nvSpPr>
        <p:spPr>
          <a:xfrm>
            <a:off x="4025462" y="1287309"/>
            <a:ext cx="5118538" cy="521439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78196"/>
              <a:gd name="adj5" fmla="val 12500"/>
            </a:avLst>
          </a:prstGeom>
          <a:solidFill>
            <a:srgbClr val="00CC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solidFill>
                  <a:schemeClr val="tx1"/>
                </a:solidFill>
              </a:rPr>
              <a:t>Iterate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Circular Arrow 4"/>
          <p:cNvSpPr>
            <a:spLocks noChangeAspect="1"/>
          </p:cNvSpPr>
          <p:nvPr/>
        </p:nvSpPr>
        <p:spPr>
          <a:xfrm>
            <a:off x="2971800" y="1219200"/>
            <a:ext cx="1718589" cy="1606505"/>
          </a:xfrm>
          <a:prstGeom prst="circularArrow">
            <a:avLst>
              <a:gd name="adj1" fmla="val 17249"/>
              <a:gd name="adj2" fmla="val 1142319"/>
              <a:gd name="adj3" fmla="val 20113943"/>
              <a:gd name="adj4" fmla="val 1178196"/>
              <a:gd name="adj5" fmla="val 22439"/>
            </a:avLst>
          </a:prstGeom>
          <a:solidFill>
            <a:srgbClr val="00CC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Iterate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>
            <a:spLocks noChangeAspect="1"/>
          </p:cNvSpPr>
          <p:nvPr/>
        </p:nvSpPr>
        <p:spPr>
          <a:xfrm>
            <a:off x="2438401" y="3055146"/>
            <a:ext cx="1677214" cy="1567828"/>
          </a:xfrm>
          <a:prstGeom prst="circularArrow">
            <a:avLst>
              <a:gd name="adj1" fmla="val 17249"/>
              <a:gd name="adj2" fmla="val 1142319"/>
              <a:gd name="adj3" fmla="val 20113943"/>
              <a:gd name="adj4" fmla="val 1178196"/>
              <a:gd name="adj5" fmla="val 22439"/>
            </a:avLst>
          </a:prstGeom>
          <a:solidFill>
            <a:srgbClr val="00CC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i="1" dirty="0">
                <a:solidFill>
                  <a:prstClr val="black"/>
                </a:solidFill>
              </a:rPr>
              <a:t>Iterate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Circular Arrow 7"/>
          <p:cNvSpPr>
            <a:spLocks noChangeAspect="1"/>
          </p:cNvSpPr>
          <p:nvPr/>
        </p:nvSpPr>
        <p:spPr>
          <a:xfrm>
            <a:off x="2971801" y="4907233"/>
            <a:ext cx="1705710" cy="1594466"/>
          </a:xfrm>
          <a:prstGeom prst="circularArrow">
            <a:avLst>
              <a:gd name="adj1" fmla="val 17249"/>
              <a:gd name="adj2" fmla="val 1142319"/>
              <a:gd name="adj3" fmla="val 20113943"/>
              <a:gd name="adj4" fmla="val 1178196"/>
              <a:gd name="adj5" fmla="val 22439"/>
            </a:avLst>
          </a:prstGeom>
          <a:solidFill>
            <a:srgbClr val="00CC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i="1" dirty="0">
                <a:solidFill>
                  <a:prstClr val="black"/>
                </a:solidFill>
              </a:rPr>
              <a:t>Iterate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9034E-F18F-A940-A980-36CAB3BC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9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/>
                <a:cs typeface="ＭＳ Ｐゴシック"/>
              </a:rPr>
              <a:t>Our Vision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Exemplary, nationally recognized,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Multidisciplinary center for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Education, research, and innovation in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Robotics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E2EDC-575B-EF42-ABBC-770630A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/>
                <a:cs typeface="ＭＳ Ｐゴシック"/>
              </a:rPr>
              <a:t>Key Ideas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70025"/>
            <a:ext cx="8229600" cy="453072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Multidisciplinary: CS / ECE / ME</a:t>
            </a:r>
          </a:p>
          <a:p>
            <a:pPr eaLnBrk="1" hangingPunct="1">
              <a:lnSpc>
                <a:spcPct val="90000"/>
              </a:lnSpc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Spiral Curriculum: </a:t>
            </a:r>
          </a:p>
          <a:p>
            <a:pPr lvl="1" eaLnBrk="1" hangingPunct="1">
              <a:lnSpc>
                <a:spcPct val="90000"/>
              </a:lnSpc>
              <a:buClr>
                <a:srgbClr val="0066FF"/>
              </a:buClr>
            </a:pPr>
            <a:r>
              <a:rPr lang="en-US" dirty="0">
                <a:ea typeface="ＭＳ Ｐゴシック"/>
              </a:rPr>
              <a:t>Intro to Robotics</a:t>
            </a:r>
          </a:p>
          <a:p>
            <a:pPr lvl="1" eaLnBrk="1" hangingPunct="1">
              <a:lnSpc>
                <a:spcPct val="90000"/>
              </a:lnSpc>
              <a:buClr>
                <a:srgbClr val="0066FF"/>
              </a:buClr>
            </a:pPr>
            <a:r>
              <a:rPr lang="en-US" dirty="0">
                <a:ea typeface="ＭＳ Ｐゴシック"/>
              </a:rPr>
              <a:t>Unified Robotics I-IV</a:t>
            </a:r>
          </a:p>
          <a:p>
            <a:pPr lvl="2" eaLnBrk="1" hangingPunct="1">
              <a:lnSpc>
                <a:spcPct val="90000"/>
              </a:lnSpc>
              <a:buClr>
                <a:srgbClr val="0066FF"/>
              </a:buClr>
            </a:pPr>
            <a:r>
              <a:rPr lang="en-US" dirty="0">
                <a:ea typeface="ＭＳ Ｐゴシック"/>
              </a:rPr>
              <a:t>Actuation, Sensing, Manipulation, Navigation</a:t>
            </a:r>
          </a:p>
          <a:p>
            <a:pPr eaLnBrk="1" hangingPunct="1">
              <a:lnSpc>
                <a:spcPct val="90000"/>
              </a:lnSpc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Social Implications</a:t>
            </a:r>
          </a:p>
          <a:p>
            <a:pPr eaLnBrk="1" hangingPunct="1">
              <a:lnSpc>
                <a:spcPct val="90000"/>
              </a:lnSpc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Entrepreneurship &amp; the enterprising eng’r</a:t>
            </a:r>
          </a:p>
          <a:p>
            <a:pPr eaLnBrk="1" hangingPunct="1">
              <a:lnSpc>
                <a:spcPct val="90000"/>
              </a:lnSpc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Project-based</a:t>
            </a:r>
          </a:p>
          <a:p>
            <a:pPr eaLnBrk="1" hangingPunct="1">
              <a:lnSpc>
                <a:spcPct val="90000"/>
              </a:lnSpc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New-fangled &amp; old-fashioned engineering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287188" y="5921114"/>
            <a:ext cx="4422098" cy="539646"/>
          </a:xfrm>
          <a:prstGeom prst="rect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charset="0"/>
              </a:rPr>
              <a:t>It’s never “Not my job!”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15C0-C69B-9349-86A0-278D5043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4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/>
                <a:cs typeface="ＭＳ Ｐゴシック"/>
              </a:rPr>
              <a:t>Principles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 dirty="0">
                <a:ea typeface="ＭＳ Ｐゴシック"/>
                <a:cs typeface="ＭＳ Ｐゴシック"/>
              </a:rPr>
              <a:t>Broadly-based with targets in each discipline</a:t>
            </a:r>
          </a:p>
          <a:p>
            <a:pPr eaLnBrk="1" hangingPunct="1">
              <a:buClr>
                <a:srgbClr val="0066FF"/>
              </a:buClr>
            </a:pPr>
            <a:r>
              <a:rPr lang="en-US" b="1" dirty="0">
                <a:ea typeface="ＭＳ Ｐゴシック"/>
                <a:cs typeface="ＭＳ Ｐゴシック"/>
              </a:rPr>
              <a:t>ECE: </a:t>
            </a:r>
            <a:r>
              <a:rPr lang="en-US" dirty="0">
                <a:ea typeface="ＭＳ Ｐゴシック"/>
                <a:cs typeface="ＭＳ Ｐゴシック"/>
              </a:rPr>
              <a:t>Embedded Computing</a:t>
            </a:r>
          </a:p>
          <a:p>
            <a:pPr eaLnBrk="1" hangingPunct="1">
              <a:buClr>
                <a:srgbClr val="0066FF"/>
              </a:buClr>
            </a:pPr>
            <a:r>
              <a:rPr lang="en-US" b="1" dirty="0">
                <a:ea typeface="ＭＳ Ｐゴシック"/>
                <a:cs typeface="ＭＳ Ｐゴシック"/>
              </a:rPr>
              <a:t>CS: </a:t>
            </a:r>
            <a:r>
              <a:rPr lang="en-US" dirty="0">
                <a:ea typeface="ＭＳ Ｐゴシック"/>
                <a:cs typeface="ＭＳ Ｐゴシック"/>
              </a:rPr>
              <a:t>Programming, Software Eng</a:t>
            </a:r>
          </a:p>
          <a:p>
            <a:pPr eaLnBrk="1" hangingPunct="1">
              <a:buClr>
                <a:srgbClr val="0066FF"/>
              </a:buClr>
            </a:pPr>
            <a:r>
              <a:rPr lang="en-US" b="1" dirty="0">
                <a:ea typeface="ＭＳ Ｐゴシック"/>
                <a:cs typeface="ＭＳ Ｐゴシック"/>
              </a:rPr>
              <a:t>ME: </a:t>
            </a:r>
            <a:r>
              <a:rPr lang="en-US" dirty="0">
                <a:ea typeface="ＭＳ Ｐゴシック"/>
                <a:cs typeface="ＭＳ Ｐゴシック"/>
              </a:rPr>
              <a:t>Statics, Controls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i="1" dirty="0">
                <a:ea typeface="ＭＳ Ｐゴシック"/>
                <a:cs typeface="ＭＳ Ｐゴシック"/>
              </a:rPr>
              <a:t>Flexible</a:t>
            </a:r>
          </a:p>
          <a:p>
            <a:pPr eaLnBrk="1" hangingPunct="1">
              <a:buClr>
                <a:srgbClr val="0066FF"/>
              </a:buClr>
            </a:pPr>
            <a:r>
              <a:rPr lang="en-US" b="1" dirty="0">
                <a:ea typeface="ＭＳ Ｐゴシック"/>
                <a:cs typeface="ＭＳ Ｐゴシック"/>
              </a:rPr>
              <a:t>Electives: </a:t>
            </a:r>
            <a:r>
              <a:rPr lang="en-US" dirty="0">
                <a:ea typeface="ＭＳ Ｐゴシック"/>
                <a:cs typeface="ＭＳ Ｐゴシック"/>
              </a:rPr>
              <a:t>Many</a:t>
            </a:r>
          </a:p>
          <a:p>
            <a:pPr eaLnBrk="1" hangingPunct="1">
              <a:buClr>
                <a:srgbClr val="0066FF"/>
              </a:buClr>
            </a:pPr>
            <a:r>
              <a:rPr lang="en-US" b="1" dirty="0">
                <a:ea typeface="ＭＳ Ｐゴシック"/>
                <a:cs typeface="ＭＳ Ｐゴシック"/>
              </a:rPr>
              <a:t>Paths: </a:t>
            </a:r>
            <a:r>
              <a:rPr lang="en-US" dirty="0">
                <a:ea typeface="ＭＳ Ｐゴシック"/>
                <a:cs typeface="ＭＳ Ｐゴシック"/>
              </a:rPr>
              <a:t>Multiple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B99338-3627-9640-B091-2B45E61A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8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/>
                <a:cs typeface="ＭＳ Ｐゴシック"/>
              </a:rPr>
              <a:t>Principles, continued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 dirty="0">
                <a:ea typeface="ＭＳ Ｐゴシック"/>
                <a:cs typeface="ＭＳ Ｐゴシック"/>
              </a:rPr>
              <a:t>4 years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Fits better in 5, but…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i="1" dirty="0">
                <a:ea typeface="ＭＳ Ｐゴシック"/>
                <a:cs typeface="ＭＳ Ｐゴシック"/>
              </a:rPr>
              <a:t>Consistent w/ WPI Philosophy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“Lehr und Kunst” </a:t>
            </a:r>
            <a:r>
              <a:rPr lang="en-US" dirty="0">
                <a:ea typeface="ＭＳ Ｐゴシック"/>
                <a:cs typeface="Arial" pitchFamily="34" charset="0"/>
              </a:rPr>
              <a:t>— Theory and practice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Arial" pitchFamily="34" charset="0"/>
              </a:rPr>
              <a:t>Project-based learning</a:t>
            </a:r>
          </a:p>
          <a:p>
            <a:pPr eaLnBrk="1" hangingPunct="1">
              <a:buNone/>
            </a:pPr>
            <a:r>
              <a:rPr lang="en-US" i="1" dirty="0">
                <a:ea typeface="ＭＳ Ｐゴシック"/>
                <a:cs typeface="ＭＳ Ｐゴシック"/>
              </a:rPr>
              <a:t>Accreditable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Adds credibility for students, faculty</a:t>
            </a:r>
          </a:p>
          <a:p>
            <a:pPr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ROTC, FE Exam </a:t>
            </a:r>
          </a:p>
          <a:p>
            <a:pPr eaLnBrk="1" hangingPunct="1"/>
            <a:endParaRPr lang="en-US" dirty="0">
              <a:ea typeface="ＭＳ Ｐゴシック"/>
              <a:cs typeface="Arial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12DBC-756F-0A4D-B4B6-79ACD112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3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Roadmap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39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C00000"/>
                </a:solidFill>
              </a:rPr>
              <a:t>Background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Mechatronics &amp; Robotics Education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Engineering a Major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Outcome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16848-E3C2-6B4B-B0A0-E9500C64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81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/>
                <a:cs typeface="ＭＳ Ｐゴシック"/>
              </a:rPr>
              <a:t>Curriculum 1.0</a:t>
            </a:r>
          </a:p>
        </p:txBody>
      </p:sp>
      <p:sp>
        <p:nvSpPr>
          <p:cNvPr id="28677" name="Rectangle 89"/>
          <p:cNvSpPr>
            <a:spLocks noChangeArrowheads="1"/>
          </p:cNvSpPr>
          <p:nvPr/>
        </p:nvSpPr>
        <p:spPr bwMode="auto">
          <a:xfrm>
            <a:off x="2019300" y="1313339"/>
            <a:ext cx="478528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 eaLnBrk="1" hangingPunct="1"/>
            <a:r>
              <a:rPr lang="en-US" sz="1000" b="1" dirty="0">
                <a:cs typeface="Times New Roman" pitchFamily="18" charset="0"/>
              </a:rPr>
              <a:t>Black</a:t>
            </a:r>
            <a:r>
              <a:rPr lang="en-US" sz="1000" dirty="0">
                <a:cs typeface="Times New Roman" pitchFamily="18" charset="0"/>
              </a:rPr>
              <a:t>: </a:t>
            </a:r>
            <a:r>
              <a:rPr lang="en-US" sz="1000" b="1" dirty="0">
                <a:cs typeface="Times New Roman" pitchFamily="18" charset="0"/>
              </a:rPr>
              <a:t>Required General Education  (11 courses)</a:t>
            </a:r>
            <a:endParaRPr lang="en-US" sz="1100" dirty="0">
              <a:cs typeface="Times New Roman" pitchFamily="18" charset="0"/>
            </a:endParaRPr>
          </a:p>
          <a:p>
            <a:pPr algn="l"/>
            <a:r>
              <a:rPr lang="en-US" sz="1000" b="1" dirty="0">
                <a:solidFill>
                  <a:srgbClr val="008000"/>
                </a:solidFill>
                <a:cs typeface="Times New Roman" pitchFamily="18" charset="0"/>
              </a:rPr>
              <a:t>Green</a:t>
            </a:r>
            <a:r>
              <a:rPr lang="en-US" sz="1000" dirty="0">
                <a:solidFill>
                  <a:srgbClr val="008000"/>
                </a:solidFill>
                <a:cs typeface="Times New Roman" pitchFamily="18" charset="0"/>
              </a:rPr>
              <a:t>: </a:t>
            </a:r>
            <a:r>
              <a:rPr lang="en-US" sz="1000" b="1" dirty="0">
                <a:solidFill>
                  <a:srgbClr val="008000"/>
                </a:solidFill>
                <a:cs typeface="Times New Roman" pitchFamily="18" charset="0"/>
              </a:rPr>
              <a:t>Required Basic Math and Science  (10 courses)</a:t>
            </a:r>
            <a:endParaRPr lang="en-US" sz="1100" dirty="0">
              <a:cs typeface="Times New Roman" pitchFamily="18" charset="0"/>
            </a:endParaRPr>
          </a:p>
          <a:p>
            <a:pPr algn="l"/>
            <a:r>
              <a:rPr lang="en-US" sz="1000" b="1" dirty="0">
                <a:solidFill>
                  <a:srgbClr val="FF0000"/>
                </a:solidFill>
                <a:cs typeface="Times New Roman" pitchFamily="18" charset="0"/>
              </a:rPr>
              <a:t>Red</a:t>
            </a:r>
            <a:r>
              <a:rPr lang="en-US" sz="1000" dirty="0">
                <a:cs typeface="Times New Roman" pitchFamily="18" charset="0"/>
              </a:rPr>
              <a:t>: </a:t>
            </a:r>
            <a:r>
              <a:rPr lang="en-US" sz="1000" b="1" dirty="0">
                <a:solidFill>
                  <a:srgbClr val="FF0000"/>
                </a:solidFill>
                <a:cs typeface="Times New Roman" pitchFamily="18" charset="0"/>
              </a:rPr>
              <a:t>Required Engineering (18 courses)</a:t>
            </a:r>
            <a:endParaRPr lang="en-US" sz="1100" dirty="0">
              <a:cs typeface="Times New Roman" pitchFamily="18" charset="0"/>
            </a:endParaRPr>
          </a:p>
          <a:p>
            <a:pPr algn="l"/>
            <a:r>
              <a:rPr lang="en-US" sz="1000" b="1" dirty="0">
                <a:solidFill>
                  <a:srgbClr val="0000FF"/>
                </a:solidFill>
                <a:cs typeface="Times New Roman" pitchFamily="18" charset="0"/>
              </a:rPr>
              <a:t>Blue: Recommended Engineering and Free Electives (9 courses)</a:t>
            </a:r>
            <a:endParaRPr lang="en-US" sz="1100" dirty="0">
              <a:cs typeface="Times New Roman" pitchFamily="18" charset="0"/>
            </a:endParaRPr>
          </a:p>
          <a:p>
            <a:pPr algn="l"/>
            <a:endParaRPr lang="en-US" dirty="0">
              <a:cs typeface="Times New Roman" pitchFamily="18" charset="0"/>
            </a:endParaRPr>
          </a:p>
        </p:txBody>
      </p:sp>
      <p:graphicFrame>
        <p:nvGraphicFramePr>
          <p:cNvPr id="129583" name="Group 5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58967"/>
              </p:ext>
            </p:extLst>
          </p:nvPr>
        </p:nvGraphicFramePr>
        <p:xfrm>
          <a:off x="304800" y="2057400"/>
          <a:ext cx="8610601" cy="3505199"/>
        </p:xfrm>
        <a:graphic>
          <a:graphicData uri="http://schemas.openxmlformats.org/drawingml/2006/table">
            <a:tbl>
              <a:tblPr/>
              <a:tblGrid>
                <a:gridCol w="1255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3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8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Class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A Term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B Term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 Term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D Term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Freshman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Calculus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Physics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HU&amp;A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Calculus 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Science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HU&amp;A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Calculus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Science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HU&amp;A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9966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Calculus 4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Physics 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HU&amp;A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Sophomore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CS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Intro to Robotics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HU&amp;A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CS 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Linear Algebra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HU&amp;A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CS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ECE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Social Science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Differential Eqs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ECE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Social Science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Junior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ECE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Statics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Junior Project 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Dynamics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Algorithms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Junior Project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Machine Design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Project Preparation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Junior Project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ECE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Software Eng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Robotics Elective 1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Senior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AI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Controls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Capstone Project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Robotics Elective 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Free Elective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Capstone Project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Robotics Elective 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Free Elective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Capstone Project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Free Elective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Free Elective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ea typeface="ＭＳ Ｐゴシック"/>
                          <a:cs typeface="Times New Roman" pitchFamily="18" charset="0"/>
                        </a:rPr>
                        <a:t>Free Elective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716" name="Rectangle 547"/>
          <p:cNvSpPr>
            <a:spLocks noChangeArrowheads="1"/>
          </p:cNvSpPr>
          <p:nvPr/>
        </p:nvSpPr>
        <p:spPr bwMode="auto">
          <a:xfrm>
            <a:off x="1981200" y="102663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 eaLnBrk="1" hangingPunct="1"/>
            <a:endParaRPr lang="en-US" dirty="0"/>
          </a:p>
        </p:txBody>
      </p:sp>
      <p:sp>
        <p:nvSpPr>
          <p:cNvPr id="129579" name="Text Box 555"/>
          <p:cNvSpPr txBox="1">
            <a:spLocks noChangeArrowheads="1"/>
          </p:cNvSpPr>
          <p:nvPr/>
        </p:nvSpPr>
        <p:spPr bwMode="auto">
          <a:xfrm>
            <a:off x="1676400" y="5791200"/>
            <a:ext cx="478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l"/>
            <a:r>
              <a:rPr lang="en-US" sz="3600" i="1" dirty="0">
                <a:solidFill>
                  <a:srgbClr val="C00000"/>
                </a:solidFill>
              </a:rPr>
              <a:t>Where’s the Robotics?</a:t>
            </a:r>
          </a:p>
        </p:txBody>
      </p:sp>
      <p:sp>
        <p:nvSpPr>
          <p:cNvPr id="129580" name="Text Box 556"/>
          <p:cNvSpPr txBox="1">
            <a:spLocks noChangeArrowheads="1"/>
          </p:cNvSpPr>
          <p:nvPr/>
        </p:nvSpPr>
        <p:spPr bwMode="auto">
          <a:xfrm>
            <a:off x="3276600" y="533400"/>
            <a:ext cx="4876800" cy="691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48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29581" name="Text Box 557"/>
          <p:cNvSpPr txBox="1">
            <a:spLocks noChangeArrowheads="1"/>
          </p:cNvSpPr>
          <p:nvPr/>
        </p:nvSpPr>
        <p:spPr bwMode="auto">
          <a:xfrm>
            <a:off x="1676400" y="3505200"/>
            <a:ext cx="1524000" cy="215444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rgbClr val="FF0000"/>
                </a:solidFill>
              </a:rPr>
              <a:t>Intro to Robotics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5330D-6704-F547-8EE4-BB9A24BE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6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79" grpId="0"/>
      <p:bldP spid="129580" grpId="0"/>
      <p:bldP spid="12958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6037-78CE-914E-A9B2-FE291102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Breakthrough Concept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823DD-29F3-A948-95E7-FE30712E2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0"/>
            <a:ext cx="8763000" cy="4876800"/>
          </a:xfrm>
        </p:spPr>
        <p:txBody>
          <a:bodyPr>
            <a:normAutofit/>
          </a:bodyPr>
          <a:lstStyle/>
          <a:p>
            <a:r>
              <a:rPr lang="en-US" dirty="0"/>
              <a:t>Can’t just add Robotics courses</a:t>
            </a:r>
          </a:p>
          <a:p>
            <a:r>
              <a:rPr lang="en-US" dirty="0"/>
              <a:t>Rip out middle engineering courses</a:t>
            </a:r>
          </a:p>
          <a:p>
            <a:pPr lvl="1"/>
            <a:r>
              <a:rPr lang="en-US" dirty="0"/>
              <a:t>CS: Data Structures, Algorithms, …</a:t>
            </a:r>
          </a:p>
          <a:p>
            <a:pPr lvl="1"/>
            <a:r>
              <a:rPr lang="en-US" dirty="0"/>
              <a:t>ECE: Signals, Microelectronic Circuits, …</a:t>
            </a:r>
          </a:p>
          <a:p>
            <a:pPr lvl="1"/>
            <a:r>
              <a:rPr lang="en-US" dirty="0"/>
              <a:t>ME: Dynamics, Machine Design, …</a:t>
            </a:r>
          </a:p>
          <a:p>
            <a:r>
              <a:rPr lang="en-US" dirty="0"/>
              <a:t>Slice curriculum horizontally, not vertically</a:t>
            </a:r>
          </a:p>
          <a:p>
            <a:pPr lvl="1"/>
            <a:r>
              <a:rPr lang="en-US" dirty="0"/>
              <a:t>Each course includes CS, ECE, ME concepts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No silos</a:t>
            </a:r>
          </a:p>
          <a:p>
            <a:pPr lvl="1"/>
            <a:r>
              <a:rPr lang="en-US" dirty="0"/>
              <a:t>Organize around Actuation, Sensing, Manipulation, Navigation</a:t>
            </a:r>
          </a:p>
          <a:p>
            <a:r>
              <a:rPr lang="en-US" i="1" dirty="0"/>
              <a:t>Unified Robotics 1-4</a:t>
            </a:r>
          </a:p>
          <a:p>
            <a:r>
              <a:rPr lang="en-US" dirty="0"/>
              <a:t>Disclaimer: Cannot cover exact same material, so …</a:t>
            </a:r>
          </a:p>
          <a:p>
            <a:r>
              <a:rPr lang="en-US" dirty="0"/>
              <a:t>Don’t even try!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B1F08-16C3-FD46-A4BF-F93F3B0B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9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087148" y="1417637"/>
            <a:ext cx="3061700" cy="4085539"/>
          </a:xfrm>
          <a:custGeom>
            <a:avLst/>
            <a:gdLst>
              <a:gd name="connsiteX0" fmla="*/ 1210120 w 2359242"/>
              <a:gd name="connsiteY0" fmla="*/ 4482666 h 4482666"/>
              <a:gd name="connsiteX1" fmla="*/ 1956740 w 2359242"/>
              <a:gd name="connsiteY1" fmla="*/ 3375319 h 4482666"/>
              <a:gd name="connsiteX2" fmla="*/ 421554 w 2359242"/>
              <a:gd name="connsiteY2" fmla="*/ 2251194 h 4482666"/>
              <a:gd name="connsiteX3" fmla="*/ 136329 w 2359242"/>
              <a:gd name="connsiteY3" fmla="*/ 3064927 h 4482666"/>
              <a:gd name="connsiteX4" fmla="*/ 2334244 w 2359242"/>
              <a:gd name="connsiteY4" fmla="*/ 959290 h 4482666"/>
              <a:gd name="connsiteX5" fmla="*/ 1285620 w 2359242"/>
              <a:gd name="connsiteY5" fmla="*/ 128780 h 4482666"/>
              <a:gd name="connsiteX6" fmla="*/ 673224 w 2359242"/>
              <a:gd name="connsiteY6" fmla="*/ 2945 h 4482666"/>
              <a:gd name="connsiteX7" fmla="*/ 673224 w 2359242"/>
              <a:gd name="connsiteY7" fmla="*/ 2945 h 4482666"/>
              <a:gd name="connsiteX0" fmla="*/ 958256 w 2095118"/>
              <a:gd name="connsiteY0" fmla="*/ 4482666 h 4482666"/>
              <a:gd name="connsiteX1" fmla="*/ 1704876 w 2095118"/>
              <a:gd name="connsiteY1" fmla="*/ 3375319 h 4482666"/>
              <a:gd name="connsiteX2" fmla="*/ 169690 w 2095118"/>
              <a:gd name="connsiteY2" fmla="*/ 2251194 h 4482666"/>
              <a:gd name="connsiteX3" fmla="*/ 253580 w 2095118"/>
              <a:gd name="connsiteY3" fmla="*/ 3106871 h 4482666"/>
              <a:gd name="connsiteX4" fmla="*/ 2082380 w 2095118"/>
              <a:gd name="connsiteY4" fmla="*/ 959290 h 4482666"/>
              <a:gd name="connsiteX5" fmla="*/ 1033756 w 2095118"/>
              <a:gd name="connsiteY5" fmla="*/ 128780 h 4482666"/>
              <a:gd name="connsiteX6" fmla="*/ 421360 w 2095118"/>
              <a:gd name="connsiteY6" fmla="*/ 2945 h 4482666"/>
              <a:gd name="connsiteX7" fmla="*/ 421360 w 2095118"/>
              <a:gd name="connsiteY7" fmla="*/ 2945 h 4482666"/>
              <a:gd name="connsiteX0" fmla="*/ 1030497 w 2167359"/>
              <a:gd name="connsiteY0" fmla="*/ 4482666 h 4482666"/>
              <a:gd name="connsiteX1" fmla="*/ 1777117 w 2167359"/>
              <a:gd name="connsiteY1" fmla="*/ 3375319 h 4482666"/>
              <a:gd name="connsiteX2" fmla="*/ 241931 w 2167359"/>
              <a:gd name="connsiteY2" fmla="*/ 2251194 h 4482666"/>
              <a:gd name="connsiteX3" fmla="*/ 325821 w 2167359"/>
              <a:gd name="connsiteY3" fmla="*/ 3106871 h 4482666"/>
              <a:gd name="connsiteX4" fmla="*/ 2154621 w 2167359"/>
              <a:gd name="connsiteY4" fmla="*/ 959290 h 4482666"/>
              <a:gd name="connsiteX5" fmla="*/ 1105997 w 2167359"/>
              <a:gd name="connsiteY5" fmla="*/ 128780 h 4482666"/>
              <a:gd name="connsiteX6" fmla="*/ 493601 w 2167359"/>
              <a:gd name="connsiteY6" fmla="*/ 2945 h 4482666"/>
              <a:gd name="connsiteX7" fmla="*/ 493601 w 2167359"/>
              <a:gd name="connsiteY7" fmla="*/ 2945 h 4482666"/>
              <a:gd name="connsiteX0" fmla="*/ 1183922 w 2320784"/>
              <a:gd name="connsiteY0" fmla="*/ 4482666 h 4482666"/>
              <a:gd name="connsiteX1" fmla="*/ 1930542 w 2320784"/>
              <a:gd name="connsiteY1" fmla="*/ 3375319 h 4482666"/>
              <a:gd name="connsiteX2" fmla="*/ 395356 w 2320784"/>
              <a:gd name="connsiteY2" fmla="*/ 2251194 h 4482666"/>
              <a:gd name="connsiteX3" fmla="*/ 479246 w 2320784"/>
              <a:gd name="connsiteY3" fmla="*/ 3106871 h 4482666"/>
              <a:gd name="connsiteX4" fmla="*/ 2308046 w 2320784"/>
              <a:gd name="connsiteY4" fmla="*/ 959290 h 4482666"/>
              <a:gd name="connsiteX5" fmla="*/ 1259422 w 2320784"/>
              <a:gd name="connsiteY5" fmla="*/ 128780 h 4482666"/>
              <a:gd name="connsiteX6" fmla="*/ 647026 w 2320784"/>
              <a:gd name="connsiteY6" fmla="*/ 2945 h 4482666"/>
              <a:gd name="connsiteX7" fmla="*/ 647026 w 2320784"/>
              <a:gd name="connsiteY7" fmla="*/ 2945 h 4482666"/>
              <a:gd name="connsiteX0" fmla="*/ 1116073 w 2037656"/>
              <a:gd name="connsiteY0" fmla="*/ 4515953 h 4515953"/>
              <a:gd name="connsiteX1" fmla="*/ 1862693 w 2037656"/>
              <a:gd name="connsiteY1" fmla="*/ 3408606 h 4515953"/>
              <a:gd name="connsiteX2" fmla="*/ 327507 w 2037656"/>
              <a:gd name="connsiteY2" fmla="*/ 2284481 h 4515953"/>
              <a:gd name="connsiteX3" fmla="*/ 411397 w 2037656"/>
              <a:gd name="connsiteY3" fmla="*/ 3140158 h 4515953"/>
              <a:gd name="connsiteX4" fmla="*/ 2022084 w 2037656"/>
              <a:gd name="connsiteY4" fmla="*/ 1621751 h 4515953"/>
              <a:gd name="connsiteX5" fmla="*/ 1191573 w 2037656"/>
              <a:gd name="connsiteY5" fmla="*/ 162067 h 4515953"/>
              <a:gd name="connsiteX6" fmla="*/ 579177 w 2037656"/>
              <a:gd name="connsiteY6" fmla="*/ 36232 h 4515953"/>
              <a:gd name="connsiteX7" fmla="*/ 579177 w 2037656"/>
              <a:gd name="connsiteY7" fmla="*/ 36232 h 4515953"/>
              <a:gd name="connsiteX0" fmla="*/ 1116073 w 2279495"/>
              <a:gd name="connsiteY0" fmla="*/ 4479721 h 4479721"/>
              <a:gd name="connsiteX1" fmla="*/ 1862693 w 2279495"/>
              <a:gd name="connsiteY1" fmla="*/ 3372374 h 4479721"/>
              <a:gd name="connsiteX2" fmla="*/ 327507 w 2279495"/>
              <a:gd name="connsiteY2" fmla="*/ 2248249 h 4479721"/>
              <a:gd name="connsiteX3" fmla="*/ 411397 w 2279495"/>
              <a:gd name="connsiteY3" fmla="*/ 3103926 h 4479721"/>
              <a:gd name="connsiteX4" fmla="*/ 2022084 w 2279495"/>
              <a:gd name="connsiteY4" fmla="*/ 1585519 h 4479721"/>
              <a:gd name="connsiteX5" fmla="*/ 2131140 w 2279495"/>
              <a:gd name="connsiteY5" fmla="*/ 771787 h 4479721"/>
              <a:gd name="connsiteX6" fmla="*/ 579177 w 2279495"/>
              <a:gd name="connsiteY6" fmla="*/ 0 h 4479721"/>
              <a:gd name="connsiteX7" fmla="*/ 579177 w 2279495"/>
              <a:gd name="connsiteY7" fmla="*/ 0 h 4479721"/>
              <a:gd name="connsiteX0" fmla="*/ 862854 w 2026276"/>
              <a:gd name="connsiteY0" fmla="*/ 4479721 h 4479721"/>
              <a:gd name="connsiteX1" fmla="*/ 1609474 w 2026276"/>
              <a:gd name="connsiteY1" fmla="*/ 3372374 h 4479721"/>
              <a:gd name="connsiteX2" fmla="*/ 492242 w 2026276"/>
              <a:gd name="connsiteY2" fmla="*/ 2256638 h 4479721"/>
              <a:gd name="connsiteX3" fmla="*/ 158178 w 2026276"/>
              <a:gd name="connsiteY3" fmla="*/ 3103926 h 4479721"/>
              <a:gd name="connsiteX4" fmla="*/ 1768865 w 2026276"/>
              <a:gd name="connsiteY4" fmla="*/ 1585519 h 4479721"/>
              <a:gd name="connsiteX5" fmla="*/ 1877921 w 2026276"/>
              <a:gd name="connsiteY5" fmla="*/ 771787 h 4479721"/>
              <a:gd name="connsiteX6" fmla="*/ 325958 w 2026276"/>
              <a:gd name="connsiteY6" fmla="*/ 0 h 4479721"/>
              <a:gd name="connsiteX7" fmla="*/ 325958 w 2026276"/>
              <a:gd name="connsiteY7" fmla="*/ 0 h 4479721"/>
              <a:gd name="connsiteX0" fmla="*/ 536896 w 1683480"/>
              <a:gd name="connsiteY0" fmla="*/ 4479721 h 4479721"/>
              <a:gd name="connsiteX1" fmla="*/ 1283516 w 1683480"/>
              <a:gd name="connsiteY1" fmla="*/ 3372374 h 4479721"/>
              <a:gd name="connsiteX2" fmla="*/ 166284 w 1683480"/>
              <a:gd name="connsiteY2" fmla="*/ 2256638 h 4479721"/>
              <a:gd name="connsiteX3" fmla="*/ 180515 w 1683480"/>
              <a:gd name="connsiteY3" fmla="*/ 2986481 h 4479721"/>
              <a:gd name="connsiteX4" fmla="*/ 1442907 w 1683480"/>
              <a:gd name="connsiteY4" fmla="*/ 1585519 h 4479721"/>
              <a:gd name="connsiteX5" fmla="*/ 1551963 w 1683480"/>
              <a:gd name="connsiteY5" fmla="*/ 771787 h 4479721"/>
              <a:gd name="connsiteX6" fmla="*/ 0 w 1683480"/>
              <a:gd name="connsiteY6" fmla="*/ 0 h 4479721"/>
              <a:gd name="connsiteX7" fmla="*/ 0 w 1683480"/>
              <a:gd name="connsiteY7" fmla="*/ 0 h 4479721"/>
              <a:gd name="connsiteX0" fmla="*/ 536896 w 1683480"/>
              <a:gd name="connsiteY0" fmla="*/ 4479721 h 4479721"/>
              <a:gd name="connsiteX1" fmla="*/ 1283516 w 1683480"/>
              <a:gd name="connsiteY1" fmla="*/ 3372374 h 4479721"/>
              <a:gd name="connsiteX2" fmla="*/ 166284 w 1683480"/>
              <a:gd name="connsiteY2" fmla="*/ 2256638 h 4479721"/>
              <a:gd name="connsiteX3" fmla="*/ 180515 w 1683480"/>
              <a:gd name="connsiteY3" fmla="*/ 2986481 h 4479721"/>
              <a:gd name="connsiteX4" fmla="*/ 1442907 w 1683480"/>
              <a:gd name="connsiteY4" fmla="*/ 1585519 h 4479721"/>
              <a:gd name="connsiteX5" fmla="*/ 1551963 w 1683480"/>
              <a:gd name="connsiteY5" fmla="*/ 771787 h 4479721"/>
              <a:gd name="connsiteX6" fmla="*/ 0 w 1683480"/>
              <a:gd name="connsiteY6" fmla="*/ 0 h 4479721"/>
              <a:gd name="connsiteX7" fmla="*/ 0 w 1683480"/>
              <a:gd name="connsiteY7" fmla="*/ 0 h 4479721"/>
              <a:gd name="connsiteX0" fmla="*/ 536896 w 1683480"/>
              <a:gd name="connsiteY0" fmla="*/ 4479721 h 4479721"/>
              <a:gd name="connsiteX1" fmla="*/ 1283516 w 1683480"/>
              <a:gd name="connsiteY1" fmla="*/ 3372374 h 4479721"/>
              <a:gd name="connsiteX2" fmla="*/ 166284 w 1683480"/>
              <a:gd name="connsiteY2" fmla="*/ 2256638 h 4479721"/>
              <a:gd name="connsiteX3" fmla="*/ 180515 w 1683480"/>
              <a:gd name="connsiteY3" fmla="*/ 2986481 h 4479721"/>
              <a:gd name="connsiteX4" fmla="*/ 1442907 w 1683480"/>
              <a:gd name="connsiteY4" fmla="*/ 1585519 h 4479721"/>
              <a:gd name="connsiteX5" fmla="*/ 1551963 w 1683480"/>
              <a:gd name="connsiteY5" fmla="*/ 771787 h 4479721"/>
              <a:gd name="connsiteX6" fmla="*/ 0 w 1683480"/>
              <a:gd name="connsiteY6" fmla="*/ 0 h 4479721"/>
              <a:gd name="connsiteX7" fmla="*/ 0 w 1683480"/>
              <a:gd name="connsiteY7" fmla="*/ 0 h 4479721"/>
              <a:gd name="connsiteX0" fmla="*/ 594591 w 1741175"/>
              <a:gd name="connsiteY0" fmla="*/ 4479721 h 4479721"/>
              <a:gd name="connsiteX1" fmla="*/ 1341211 w 1741175"/>
              <a:gd name="connsiteY1" fmla="*/ 3372374 h 4479721"/>
              <a:gd name="connsiteX2" fmla="*/ 223979 w 1741175"/>
              <a:gd name="connsiteY2" fmla="*/ 2256638 h 4479721"/>
              <a:gd name="connsiteX3" fmla="*/ 238210 w 1741175"/>
              <a:gd name="connsiteY3" fmla="*/ 2986481 h 4479721"/>
              <a:gd name="connsiteX4" fmla="*/ 1500602 w 1741175"/>
              <a:gd name="connsiteY4" fmla="*/ 1585519 h 4479721"/>
              <a:gd name="connsiteX5" fmla="*/ 1609658 w 1741175"/>
              <a:gd name="connsiteY5" fmla="*/ 771787 h 4479721"/>
              <a:gd name="connsiteX6" fmla="*/ 57695 w 1741175"/>
              <a:gd name="connsiteY6" fmla="*/ 0 h 4479721"/>
              <a:gd name="connsiteX7" fmla="*/ 57695 w 1741175"/>
              <a:gd name="connsiteY7" fmla="*/ 0 h 4479721"/>
              <a:gd name="connsiteX0" fmla="*/ 536896 w 1683216"/>
              <a:gd name="connsiteY0" fmla="*/ 4479721 h 4479721"/>
              <a:gd name="connsiteX1" fmla="*/ 1283516 w 1683216"/>
              <a:gd name="connsiteY1" fmla="*/ 3372374 h 4479721"/>
              <a:gd name="connsiteX2" fmla="*/ 166284 w 1683216"/>
              <a:gd name="connsiteY2" fmla="*/ 2256638 h 4479721"/>
              <a:gd name="connsiteX3" fmla="*/ 186320 w 1683216"/>
              <a:gd name="connsiteY3" fmla="*/ 2793534 h 4479721"/>
              <a:gd name="connsiteX4" fmla="*/ 1442907 w 1683216"/>
              <a:gd name="connsiteY4" fmla="*/ 1585519 h 4479721"/>
              <a:gd name="connsiteX5" fmla="*/ 1551963 w 1683216"/>
              <a:gd name="connsiteY5" fmla="*/ 771787 h 4479721"/>
              <a:gd name="connsiteX6" fmla="*/ 0 w 1683216"/>
              <a:gd name="connsiteY6" fmla="*/ 0 h 4479721"/>
              <a:gd name="connsiteX7" fmla="*/ 0 w 1683216"/>
              <a:gd name="connsiteY7" fmla="*/ 0 h 4479721"/>
              <a:gd name="connsiteX0" fmla="*/ 536896 w 1683216"/>
              <a:gd name="connsiteY0" fmla="*/ 4479721 h 4479721"/>
              <a:gd name="connsiteX1" fmla="*/ 1283516 w 1683216"/>
              <a:gd name="connsiteY1" fmla="*/ 3372374 h 4479721"/>
              <a:gd name="connsiteX2" fmla="*/ 235943 w 1683216"/>
              <a:gd name="connsiteY2" fmla="*/ 2298583 h 4479721"/>
              <a:gd name="connsiteX3" fmla="*/ 186320 w 1683216"/>
              <a:gd name="connsiteY3" fmla="*/ 2793534 h 4479721"/>
              <a:gd name="connsiteX4" fmla="*/ 1442907 w 1683216"/>
              <a:gd name="connsiteY4" fmla="*/ 1585519 h 4479721"/>
              <a:gd name="connsiteX5" fmla="*/ 1551963 w 1683216"/>
              <a:gd name="connsiteY5" fmla="*/ 771787 h 4479721"/>
              <a:gd name="connsiteX6" fmla="*/ 0 w 1683216"/>
              <a:gd name="connsiteY6" fmla="*/ 0 h 4479721"/>
              <a:gd name="connsiteX7" fmla="*/ 0 w 1683216"/>
              <a:gd name="connsiteY7" fmla="*/ 0 h 4479721"/>
              <a:gd name="connsiteX0" fmla="*/ 536896 w 1683216"/>
              <a:gd name="connsiteY0" fmla="*/ 4479721 h 4479721"/>
              <a:gd name="connsiteX1" fmla="*/ 1283516 w 1683216"/>
              <a:gd name="connsiteY1" fmla="*/ 3372374 h 4479721"/>
              <a:gd name="connsiteX2" fmla="*/ 235943 w 1683216"/>
              <a:gd name="connsiteY2" fmla="*/ 2298583 h 4479721"/>
              <a:gd name="connsiteX3" fmla="*/ 186320 w 1683216"/>
              <a:gd name="connsiteY3" fmla="*/ 2793534 h 4479721"/>
              <a:gd name="connsiteX4" fmla="*/ 1442907 w 1683216"/>
              <a:gd name="connsiteY4" fmla="*/ 1585519 h 4479721"/>
              <a:gd name="connsiteX5" fmla="*/ 1551963 w 1683216"/>
              <a:gd name="connsiteY5" fmla="*/ 771787 h 4479721"/>
              <a:gd name="connsiteX6" fmla="*/ 0 w 1683216"/>
              <a:gd name="connsiteY6" fmla="*/ 0 h 4479721"/>
              <a:gd name="connsiteX7" fmla="*/ 0 w 1683216"/>
              <a:gd name="connsiteY7" fmla="*/ 0 h 4479721"/>
              <a:gd name="connsiteX0" fmla="*/ 536896 w 1626299"/>
              <a:gd name="connsiteY0" fmla="*/ 4479721 h 4479721"/>
              <a:gd name="connsiteX1" fmla="*/ 1283516 w 1626299"/>
              <a:gd name="connsiteY1" fmla="*/ 3372374 h 4479721"/>
              <a:gd name="connsiteX2" fmla="*/ 235943 w 1626299"/>
              <a:gd name="connsiteY2" fmla="*/ 2298583 h 4479721"/>
              <a:gd name="connsiteX3" fmla="*/ 186320 w 1626299"/>
              <a:gd name="connsiteY3" fmla="*/ 2793534 h 4479721"/>
              <a:gd name="connsiteX4" fmla="*/ 1257150 w 1626299"/>
              <a:gd name="connsiteY4" fmla="*/ 1845578 h 4479721"/>
              <a:gd name="connsiteX5" fmla="*/ 1551963 w 1626299"/>
              <a:gd name="connsiteY5" fmla="*/ 771787 h 4479721"/>
              <a:gd name="connsiteX6" fmla="*/ 0 w 1626299"/>
              <a:gd name="connsiteY6" fmla="*/ 0 h 4479721"/>
              <a:gd name="connsiteX7" fmla="*/ 0 w 1626299"/>
              <a:gd name="connsiteY7" fmla="*/ 0 h 4479721"/>
              <a:gd name="connsiteX0" fmla="*/ 536896 w 1434930"/>
              <a:gd name="connsiteY0" fmla="*/ 4479721 h 4479721"/>
              <a:gd name="connsiteX1" fmla="*/ 1283516 w 1434930"/>
              <a:gd name="connsiteY1" fmla="*/ 3372374 h 4479721"/>
              <a:gd name="connsiteX2" fmla="*/ 235943 w 1434930"/>
              <a:gd name="connsiteY2" fmla="*/ 2298583 h 4479721"/>
              <a:gd name="connsiteX3" fmla="*/ 186320 w 1434930"/>
              <a:gd name="connsiteY3" fmla="*/ 2793534 h 4479721"/>
              <a:gd name="connsiteX4" fmla="*/ 1257150 w 1434930"/>
              <a:gd name="connsiteY4" fmla="*/ 1845578 h 4479721"/>
              <a:gd name="connsiteX5" fmla="*/ 1308157 w 1434930"/>
              <a:gd name="connsiteY5" fmla="*/ 620785 h 4479721"/>
              <a:gd name="connsiteX6" fmla="*/ 0 w 1434930"/>
              <a:gd name="connsiteY6" fmla="*/ 0 h 4479721"/>
              <a:gd name="connsiteX7" fmla="*/ 0 w 1434930"/>
              <a:gd name="connsiteY7" fmla="*/ 0 h 4479721"/>
              <a:gd name="connsiteX0" fmla="*/ 1041923 w 1939957"/>
              <a:gd name="connsiteY0" fmla="*/ 4580389 h 4580389"/>
              <a:gd name="connsiteX1" fmla="*/ 1788543 w 1939957"/>
              <a:gd name="connsiteY1" fmla="*/ 3473042 h 4580389"/>
              <a:gd name="connsiteX2" fmla="*/ 740970 w 1939957"/>
              <a:gd name="connsiteY2" fmla="*/ 2399251 h 4580389"/>
              <a:gd name="connsiteX3" fmla="*/ 691347 w 1939957"/>
              <a:gd name="connsiteY3" fmla="*/ 2894202 h 4580389"/>
              <a:gd name="connsiteX4" fmla="*/ 1762177 w 1939957"/>
              <a:gd name="connsiteY4" fmla="*/ 1946246 h 4580389"/>
              <a:gd name="connsiteX5" fmla="*/ 1813184 w 1939957"/>
              <a:gd name="connsiteY5" fmla="*/ 721453 h 4580389"/>
              <a:gd name="connsiteX6" fmla="*/ 505027 w 1939957"/>
              <a:gd name="connsiteY6" fmla="*/ 100668 h 4580389"/>
              <a:gd name="connsiteX7" fmla="*/ 0 w 1939957"/>
              <a:gd name="connsiteY7" fmla="*/ 0 h 4580389"/>
              <a:gd name="connsiteX0" fmla="*/ 1099972 w 1998006"/>
              <a:gd name="connsiteY0" fmla="*/ 4605556 h 4605556"/>
              <a:gd name="connsiteX1" fmla="*/ 1846592 w 1998006"/>
              <a:gd name="connsiteY1" fmla="*/ 3498209 h 4605556"/>
              <a:gd name="connsiteX2" fmla="*/ 799019 w 1998006"/>
              <a:gd name="connsiteY2" fmla="*/ 2424418 h 4605556"/>
              <a:gd name="connsiteX3" fmla="*/ 749396 w 1998006"/>
              <a:gd name="connsiteY3" fmla="*/ 2919369 h 4605556"/>
              <a:gd name="connsiteX4" fmla="*/ 1820226 w 1998006"/>
              <a:gd name="connsiteY4" fmla="*/ 1971413 h 4605556"/>
              <a:gd name="connsiteX5" fmla="*/ 1871233 w 1998006"/>
              <a:gd name="connsiteY5" fmla="*/ 746620 h 4605556"/>
              <a:gd name="connsiteX6" fmla="*/ 563076 w 1998006"/>
              <a:gd name="connsiteY6" fmla="*/ 125835 h 4605556"/>
              <a:gd name="connsiteX7" fmla="*/ 0 w 1998006"/>
              <a:gd name="connsiteY7" fmla="*/ 0 h 460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8006" h="4605556">
                <a:moveTo>
                  <a:pt x="1099972" y="4605556"/>
                </a:moveTo>
                <a:cubicBezTo>
                  <a:pt x="1538996" y="4237838"/>
                  <a:pt x="1896751" y="3861732"/>
                  <a:pt x="1846592" y="3498209"/>
                </a:cubicBezTo>
                <a:cubicBezTo>
                  <a:pt x="1796433" y="3134686"/>
                  <a:pt x="1138617" y="2411834"/>
                  <a:pt x="799019" y="2424418"/>
                </a:cubicBezTo>
                <a:cubicBezTo>
                  <a:pt x="459421" y="2437002"/>
                  <a:pt x="579195" y="2994870"/>
                  <a:pt x="749396" y="2919369"/>
                </a:cubicBezTo>
                <a:cubicBezTo>
                  <a:pt x="919597" y="2843868"/>
                  <a:pt x="1633253" y="2333538"/>
                  <a:pt x="1820226" y="1971413"/>
                </a:cubicBezTo>
                <a:cubicBezTo>
                  <a:pt x="2007199" y="1609288"/>
                  <a:pt x="2080758" y="1054216"/>
                  <a:pt x="1871233" y="746620"/>
                </a:cubicBezTo>
                <a:cubicBezTo>
                  <a:pt x="1661708" y="439024"/>
                  <a:pt x="874948" y="250272"/>
                  <a:pt x="563076" y="125835"/>
                </a:cubicBezTo>
                <a:cubicBezTo>
                  <a:pt x="251204" y="1398"/>
                  <a:pt x="168342" y="33556"/>
                  <a:pt x="0" y="0"/>
                </a:cubicBezTo>
              </a:path>
            </a:pathLst>
          </a:custGeom>
          <a:ln w="88900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ea typeface="ＭＳ Ｐゴシック"/>
                <a:cs typeface="ＭＳ Ｐゴシック"/>
              </a:rPr>
              <a:t>Spiral Curriculum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8536" y="5645792"/>
            <a:ext cx="3443264" cy="523220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Intro to Robotics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39264" y="4370870"/>
            <a:ext cx="2137936" cy="523220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Actuation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3454" y="3946118"/>
            <a:ext cx="1675145" cy="523220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Sensing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2200" y="2667000"/>
            <a:ext cx="2622259" cy="523220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Manipulation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9000" y="1897048"/>
            <a:ext cx="2285718" cy="523220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Navigation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7A491-4A6B-4844-9FD7-5A9ACF70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1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ea typeface="ＭＳ Ｐゴシック"/>
                <a:cs typeface="ＭＳ Ｐゴシック"/>
              </a:rPr>
              <a:t>Curriculum Outline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06745" y="1171208"/>
            <a:ext cx="7816541" cy="5229175"/>
            <a:chOff x="-686794" y="1171208"/>
            <a:chExt cx="7816541" cy="5439873"/>
          </a:xfrm>
        </p:grpSpPr>
        <p:sp>
          <p:nvSpPr>
            <p:cNvPr id="23555" name="Oval 4"/>
            <p:cNvSpPr>
              <a:spLocks noChangeArrowheads="1"/>
            </p:cNvSpPr>
            <p:nvPr/>
          </p:nvSpPr>
          <p:spPr bwMode="auto">
            <a:xfrm>
              <a:off x="1821879" y="1171208"/>
              <a:ext cx="5251297" cy="1286713"/>
            </a:xfrm>
            <a:prstGeom prst="ellipse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4310" tIns="32155" rIns="64310" bIns="32155"/>
            <a:lstStyle/>
            <a:p>
              <a:pPr algn="ctr"/>
              <a:r>
                <a:rPr lang="en-US" sz="2500" dirty="0"/>
                <a:t>Intro Courses</a:t>
              </a:r>
            </a:p>
            <a:p>
              <a:pPr algn="ctr"/>
              <a:r>
                <a:rPr lang="en-US" sz="2000" dirty="0"/>
                <a:t>CS, ECE, ME</a:t>
              </a:r>
            </a:p>
          </p:txBody>
        </p:sp>
        <p:sp>
          <p:nvSpPr>
            <p:cNvPr id="23556" name="Oval 5"/>
            <p:cNvSpPr>
              <a:spLocks noChangeArrowheads="1"/>
            </p:cNvSpPr>
            <p:nvPr/>
          </p:nvSpPr>
          <p:spPr bwMode="auto">
            <a:xfrm>
              <a:off x="1821879" y="2618759"/>
              <a:ext cx="5251297" cy="1286713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4310" tIns="32155" rIns="64310" bIns="32155" anchor="ctr"/>
            <a:lstStyle/>
            <a:p>
              <a:pPr algn="ctr"/>
              <a:r>
                <a:rPr lang="en-US" sz="2500" dirty="0"/>
                <a:t>Unified Robotics 1-4</a:t>
              </a:r>
            </a:p>
            <a:p>
              <a:pPr algn="ctr"/>
              <a:r>
                <a:rPr lang="en-US" sz="2000" dirty="0"/>
                <a:t>Actuation, Sensing, Manipulat’n, Navigat’n</a:t>
              </a:r>
            </a:p>
          </p:txBody>
        </p:sp>
        <p:sp>
          <p:nvSpPr>
            <p:cNvPr id="23557" name="Oval 6"/>
            <p:cNvSpPr>
              <a:spLocks noChangeArrowheads="1"/>
            </p:cNvSpPr>
            <p:nvPr/>
          </p:nvSpPr>
          <p:spPr bwMode="auto">
            <a:xfrm>
              <a:off x="1875463" y="4038605"/>
              <a:ext cx="5251297" cy="1286713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4310" tIns="32155" rIns="64310" bIns="32155" anchor="ctr"/>
            <a:lstStyle/>
            <a:p>
              <a:pPr algn="ctr"/>
              <a:r>
                <a:rPr lang="en-US" sz="2500" dirty="0"/>
                <a:t>Advanced Courses</a:t>
              </a:r>
              <a:endParaRPr lang="en-US" sz="2000" dirty="0"/>
            </a:p>
          </p:txBody>
        </p:sp>
        <p:sp>
          <p:nvSpPr>
            <p:cNvPr id="23558" name="AutoShape 7"/>
            <p:cNvSpPr>
              <a:spLocks noChangeArrowheads="1"/>
            </p:cNvSpPr>
            <p:nvPr/>
          </p:nvSpPr>
          <p:spPr bwMode="auto">
            <a:xfrm>
              <a:off x="4018850" y="2311039"/>
              <a:ext cx="750185" cy="482517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64310" tIns="32155" rIns="64310" bIns="32155" anchor="ctr"/>
            <a:lstStyle/>
            <a:p>
              <a:endParaRPr lang="en-US" dirty="0"/>
            </a:p>
          </p:txBody>
        </p:sp>
        <p:sp>
          <p:nvSpPr>
            <p:cNvPr id="23559" name="AutoShape 8"/>
            <p:cNvSpPr>
              <a:spLocks noChangeArrowheads="1"/>
            </p:cNvSpPr>
            <p:nvPr/>
          </p:nvSpPr>
          <p:spPr bwMode="auto">
            <a:xfrm>
              <a:off x="4018850" y="3744633"/>
              <a:ext cx="750185" cy="482517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64310" tIns="32155" rIns="64310" bIns="32155" anchor="ctr"/>
            <a:lstStyle/>
            <a:p>
              <a:endParaRPr lang="en-US" dirty="0"/>
            </a:p>
          </p:txBody>
        </p:sp>
        <p:sp>
          <p:nvSpPr>
            <p:cNvPr id="23560" name="Oval 9"/>
            <p:cNvSpPr>
              <a:spLocks noChangeArrowheads="1"/>
            </p:cNvSpPr>
            <p:nvPr/>
          </p:nvSpPr>
          <p:spPr bwMode="auto">
            <a:xfrm>
              <a:off x="-686794" y="1304545"/>
              <a:ext cx="2508673" cy="2440086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4310" tIns="32155" rIns="64310" bIns="32155" anchor="ctr"/>
            <a:lstStyle/>
            <a:p>
              <a:pPr algn="ctr"/>
              <a:r>
                <a:rPr lang="en-US" sz="2500" dirty="0"/>
                <a:t>Other Courses</a:t>
              </a:r>
            </a:p>
            <a:p>
              <a:pPr algn="ctr"/>
              <a:r>
                <a:rPr lang="en-US" sz="2000" dirty="0"/>
                <a:t>DiffEqs, LinAlg,</a:t>
              </a:r>
            </a:p>
            <a:p>
              <a:pPr algn="ctr"/>
              <a:r>
                <a:rPr lang="en-US" sz="2000" dirty="0"/>
                <a:t>Prob, Controls,</a:t>
              </a:r>
            </a:p>
            <a:p>
              <a:pPr algn="ctr"/>
              <a:r>
                <a:rPr lang="en-US" sz="2000" dirty="0"/>
                <a:t>Embedded, …</a:t>
              </a:r>
            </a:p>
          </p:txBody>
        </p:sp>
        <p:sp>
          <p:nvSpPr>
            <p:cNvPr id="23561" name="AutoShape 10"/>
            <p:cNvSpPr>
              <a:spLocks noChangeArrowheads="1"/>
            </p:cNvSpPr>
            <p:nvPr/>
          </p:nvSpPr>
          <p:spPr bwMode="auto">
            <a:xfrm rot="17848061">
              <a:off x="1444920" y="2877211"/>
              <a:ext cx="750582" cy="48226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64310" tIns="32155" rIns="64310" bIns="32155" anchor="ctr"/>
            <a:lstStyle/>
            <a:p>
              <a:endParaRPr lang="en-US" dirty="0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878450" y="5427998"/>
              <a:ext cx="5251297" cy="1183083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4310" tIns="32155" rIns="64310" bIns="32155" anchor="ctr"/>
            <a:lstStyle/>
            <a:p>
              <a:pPr algn="ctr"/>
              <a:r>
                <a:rPr lang="en-US" sz="2500" dirty="0"/>
                <a:t>Capstone Project</a:t>
              </a:r>
              <a:endParaRPr lang="en-US" sz="2000" dirty="0"/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4009386" y="5121073"/>
              <a:ext cx="750185" cy="482517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64310" tIns="32155" rIns="64310" bIns="32155" anchor="ctr"/>
            <a:lstStyle/>
            <a:p>
              <a:endParaRPr lang="en-US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343F4-04FF-7540-8275-25B4EBD6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5844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1">
            <a:extLst>
              <a:ext uri="{FF2B5EF4-FFF2-40B4-BE49-F238E27FC236}">
                <a16:creationId xmlns:a16="http://schemas.microsoft.com/office/drawing/2014/main" id="{6F0B56D8-C4A7-E74C-82B8-908A008751F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73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Core Robotics Curriculum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328E643A-6ED2-A543-8C2A-B13448412749}"/>
              </a:ext>
            </a:extLst>
          </p:cNvPr>
          <p:cNvSpPr/>
          <p:nvPr/>
        </p:nvSpPr>
        <p:spPr>
          <a:xfrm>
            <a:off x="5023944" y="1416379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Robotics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0A1289B-7CD2-6C4E-8137-9068A18AC4FF}"/>
              </a:ext>
            </a:extLst>
          </p:cNvPr>
          <p:cNvCxnSpPr>
            <a:stCxn id="73" idx="2"/>
          </p:cNvCxnSpPr>
          <p:nvPr/>
        </p:nvCxnSpPr>
        <p:spPr>
          <a:xfrm>
            <a:off x="6059213" y="1995707"/>
            <a:ext cx="5256" cy="33759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5F83ABD-C564-1543-B7AB-61C34FEE84CF}"/>
              </a:ext>
            </a:extLst>
          </p:cNvPr>
          <p:cNvSpPr/>
          <p:nvPr/>
        </p:nvSpPr>
        <p:spPr>
          <a:xfrm>
            <a:off x="5023944" y="2332038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Unified Robotics 1: Actuation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7525B8E-54A4-6444-AAB5-473B546F7602}"/>
              </a:ext>
            </a:extLst>
          </p:cNvPr>
          <p:cNvCxnSpPr>
            <a:stCxn id="75" idx="2"/>
          </p:cNvCxnSpPr>
          <p:nvPr/>
        </p:nvCxnSpPr>
        <p:spPr>
          <a:xfrm>
            <a:off x="6059213" y="2911366"/>
            <a:ext cx="5256" cy="33759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5F01E4A-48B1-9543-8F9E-8D7BA19BE56D}"/>
              </a:ext>
            </a:extLst>
          </p:cNvPr>
          <p:cNvSpPr/>
          <p:nvPr/>
        </p:nvSpPr>
        <p:spPr>
          <a:xfrm>
            <a:off x="5023944" y="3259466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Unified Robotics 2: Sensing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F316CF-4112-384B-8FF9-DD71E18EB197}"/>
              </a:ext>
            </a:extLst>
          </p:cNvPr>
          <p:cNvCxnSpPr>
            <a:stCxn id="77" idx="2"/>
          </p:cNvCxnSpPr>
          <p:nvPr/>
        </p:nvCxnSpPr>
        <p:spPr>
          <a:xfrm>
            <a:off x="6059213" y="3838794"/>
            <a:ext cx="5256" cy="33759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6FE465D-BC42-674F-B5FD-D5629C8E8354}"/>
              </a:ext>
            </a:extLst>
          </p:cNvPr>
          <p:cNvSpPr/>
          <p:nvPr/>
        </p:nvSpPr>
        <p:spPr>
          <a:xfrm>
            <a:off x="5023944" y="4186894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Unified Robotics 3: Manipulation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FCF523C-021D-1D47-8DFF-8ABEB2C0E0B3}"/>
              </a:ext>
            </a:extLst>
          </p:cNvPr>
          <p:cNvCxnSpPr>
            <a:stCxn id="79" idx="2"/>
          </p:cNvCxnSpPr>
          <p:nvPr/>
        </p:nvCxnSpPr>
        <p:spPr>
          <a:xfrm>
            <a:off x="6059213" y="4766222"/>
            <a:ext cx="5256" cy="33759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172CC1F-2D21-D04D-8888-24D69FC57D1C}"/>
              </a:ext>
            </a:extLst>
          </p:cNvPr>
          <p:cNvSpPr/>
          <p:nvPr/>
        </p:nvSpPr>
        <p:spPr>
          <a:xfrm>
            <a:off x="5023944" y="5114322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Unified Robotics 4: Navigation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218D116-3C2A-E34C-93A0-5CF64B4A23CB}"/>
              </a:ext>
            </a:extLst>
          </p:cNvPr>
          <p:cNvCxnSpPr>
            <a:stCxn id="81" idx="2"/>
          </p:cNvCxnSpPr>
          <p:nvPr/>
        </p:nvCxnSpPr>
        <p:spPr>
          <a:xfrm>
            <a:off x="6059213" y="5693650"/>
            <a:ext cx="5256" cy="33759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4A88F07-667F-C24A-ABFD-C8BC0ED3711F}"/>
              </a:ext>
            </a:extLst>
          </p:cNvPr>
          <p:cNvSpPr/>
          <p:nvPr/>
        </p:nvSpPr>
        <p:spPr>
          <a:xfrm>
            <a:off x="5023944" y="6041750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Capstone Project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77C683E-C746-C141-9003-C40196BF56B7}"/>
              </a:ext>
            </a:extLst>
          </p:cNvPr>
          <p:cNvSpPr/>
          <p:nvPr/>
        </p:nvSpPr>
        <p:spPr>
          <a:xfrm>
            <a:off x="2506717" y="1401280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Mechanics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3F2661F-99EA-1A4B-8CCD-AB3B849AAB86}"/>
              </a:ext>
            </a:extLst>
          </p:cNvPr>
          <p:cNvCxnSpPr/>
          <p:nvPr/>
        </p:nvCxnSpPr>
        <p:spPr>
          <a:xfrm>
            <a:off x="4566744" y="1706043"/>
            <a:ext cx="46808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7AEDFEC-04C7-C74A-9EEE-4AA78254DD70}"/>
              </a:ext>
            </a:extLst>
          </p:cNvPr>
          <p:cNvSpPr/>
          <p:nvPr/>
        </p:nvSpPr>
        <p:spPr>
          <a:xfrm>
            <a:off x="2485320" y="2333297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E&amp;M, Statics, Digital Systems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4A61F4-90A2-6C44-B85B-7BA2F2E4A587}"/>
              </a:ext>
            </a:extLst>
          </p:cNvPr>
          <p:cNvCxnSpPr/>
          <p:nvPr/>
        </p:nvCxnSpPr>
        <p:spPr>
          <a:xfrm>
            <a:off x="4556233" y="2638060"/>
            <a:ext cx="46808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C97CACC-4A46-D14C-947D-9A444EE6F715}"/>
              </a:ext>
            </a:extLst>
          </p:cNvPr>
          <p:cNvSpPr/>
          <p:nvPr/>
        </p:nvSpPr>
        <p:spPr>
          <a:xfrm>
            <a:off x="2506717" y="3259466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Program Design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39BE722-DEA6-B44B-8D05-7302F4DF9162}"/>
              </a:ext>
            </a:extLst>
          </p:cNvPr>
          <p:cNvCxnSpPr/>
          <p:nvPr/>
        </p:nvCxnSpPr>
        <p:spPr>
          <a:xfrm>
            <a:off x="4566744" y="3564229"/>
            <a:ext cx="46808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F3CC921-C10A-554B-A670-B41C12604077}"/>
              </a:ext>
            </a:extLst>
          </p:cNvPr>
          <p:cNvSpPr/>
          <p:nvPr/>
        </p:nvSpPr>
        <p:spPr>
          <a:xfrm>
            <a:off x="2506717" y="4176384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Embedded, OO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Diff. Eq., Lin. Alg.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98829C-787E-8E4A-9630-1AF6FCF1E021}"/>
              </a:ext>
            </a:extLst>
          </p:cNvPr>
          <p:cNvCxnSpPr/>
          <p:nvPr/>
        </p:nvCxnSpPr>
        <p:spPr>
          <a:xfrm>
            <a:off x="4566744" y="4481147"/>
            <a:ext cx="46808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5BE38F8-41B0-3647-8308-531F81A10C29}"/>
              </a:ext>
            </a:extLst>
          </p:cNvPr>
          <p:cNvSpPr/>
          <p:nvPr/>
        </p:nvSpPr>
        <p:spPr>
          <a:xfrm>
            <a:off x="2506717" y="5103812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Controls, Probability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331676A-5AEA-844A-B1C0-66DF8D97D425}"/>
              </a:ext>
            </a:extLst>
          </p:cNvPr>
          <p:cNvCxnSpPr/>
          <p:nvPr/>
        </p:nvCxnSpPr>
        <p:spPr>
          <a:xfrm>
            <a:off x="4566744" y="5408575"/>
            <a:ext cx="46808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7D4CC00A-ADAE-1C42-A95E-20139FB42E66}"/>
              </a:ext>
            </a:extLst>
          </p:cNvPr>
          <p:cNvSpPr/>
          <p:nvPr/>
        </p:nvSpPr>
        <p:spPr>
          <a:xfrm>
            <a:off x="2463923" y="6040946"/>
            <a:ext cx="2070538" cy="579328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Electives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77F90B-5994-CC4A-A0CC-AB21AD374654}"/>
              </a:ext>
            </a:extLst>
          </p:cNvPr>
          <p:cNvCxnSpPr/>
          <p:nvPr/>
        </p:nvCxnSpPr>
        <p:spPr>
          <a:xfrm>
            <a:off x="4545722" y="6345709"/>
            <a:ext cx="46808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 w="lg" len="lg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2C1FE2A-47F6-8243-818E-67410D602875}"/>
              </a:ext>
            </a:extLst>
          </p:cNvPr>
          <p:cNvCxnSpPr>
            <a:endCxn id="94" idx="0"/>
          </p:cNvCxnSpPr>
          <p:nvPr/>
        </p:nvCxnSpPr>
        <p:spPr>
          <a:xfrm rot="10800000" flipV="1">
            <a:off x="3499193" y="5862444"/>
            <a:ext cx="2565277" cy="178501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7" name="Left Brace 96">
            <a:extLst>
              <a:ext uri="{FF2B5EF4-FFF2-40B4-BE49-F238E27FC236}">
                <a16:creationId xmlns:a16="http://schemas.microsoft.com/office/drawing/2014/main" id="{94E02EAD-8101-1A4F-8ADC-4926304AF783}"/>
              </a:ext>
            </a:extLst>
          </p:cNvPr>
          <p:cNvSpPr/>
          <p:nvPr/>
        </p:nvSpPr>
        <p:spPr>
          <a:xfrm>
            <a:off x="2144760" y="1395216"/>
            <a:ext cx="193040" cy="600491"/>
          </a:xfrm>
          <a:prstGeom prst="leftBrac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 Box 2">
            <a:extLst>
              <a:ext uri="{FF2B5EF4-FFF2-40B4-BE49-F238E27FC236}">
                <a16:creationId xmlns:a16="http://schemas.microsoft.com/office/drawing/2014/main" id="{7C47D740-75AF-F84F-BEAE-CC3430E1A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563" y="1478399"/>
            <a:ext cx="882388" cy="3162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defTabSz="457200" fontAlgn="base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 1</a:t>
            </a:r>
          </a:p>
        </p:txBody>
      </p:sp>
      <p:sp>
        <p:nvSpPr>
          <p:cNvPr id="99" name="Left Brace 98">
            <a:extLst>
              <a:ext uri="{FF2B5EF4-FFF2-40B4-BE49-F238E27FC236}">
                <a16:creationId xmlns:a16="http://schemas.microsoft.com/office/drawing/2014/main" id="{5AF64E01-F982-4143-A409-151254EEFAD3}"/>
              </a:ext>
            </a:extLst>
          </p:cNvPr>
          <p:cNvSpPr/>
          <p:nvPr/>
        </p:nvSpPr>
        <p:spPr>
          <a:xfrm>
            <a:off x="2135066" y="6029352"/>
            <a:ext cx="193040" cy="600491"/>
          </a:xfrm>
          <a:prstGeom prst="leftBrac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Text Box 2">
            <a:extLst>
              <a:ext uri="{FF2B5EF4-FFF2-40B4-BE49-F238E27FC236}">
                <a16:creationId xmlns:a16="http://schemas.microsoft.com/office/drawing/2014/main" id="{59E4AE41-9FA0-BA42-A304-523C8C7C9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869" y="6101649"/>
            <a:ext cx="882388" cy="3162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defTabSz="457200" fontAlgn="base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 4</a:t>
            </a:r>
          </a:p>
        </p:txBody>
      </p:sp>
      <p:sp>
        <p:nvSpPr>
          <p:cNvPr id="101" name="Left Brace 100">
            <a:extLst>
              <a:ext uri="{FF2B5EF4-FFF2-40B4-BE49-F238E27FC236}">
                <a16:creationId xmlns:a16="http://schemas.microsoft.com/office/drawing/2014/main" id="{BA47E7EA-FFEC-4349-8C42-EA6E579F3BEE}"/>
              </a:ext>
            </a:extLst>
          </p:cNvPr>
          <p:cNvSpPr/>
          <p:nvPr/>
        </p:nvSpPr>
        <p:spPr>
          <a:xfrm>
            <a:off x="2133139" y="2333298"/>
            <a:ext cx="194968" cy="1505496"/>
          </a:xfrm>
          <a:prstGeom prst="leftBrac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Text Box 2">
            <a:extLst>
              <a:ext uri="{FF2B5EF4-FFF2-40B4-BE49-F238E27FC236}">
                <a16:creationId xmlns:a16="http://schemas.microsoft.com/office/drawing/2014/main" id="{9F9A6AA4-2926-5F40-9775-8A1AB35E3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942" y="2896695"/>
            <a:ext cx="882388" cy="3162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defTabSz="457200" fontAlgn="base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 2</a:t>
            </a:r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6D828322-470C-A04B-A7CF-2A1D39BD6962}"/>
              </a:ext>
            </a:extLst>
          </p:cNvPr>
          <p:cNvSpPr/>
          <p:nvPr/>
        </p:nvSpPr>
        <p:spPr>
          <a:xfrm>
            <a:off x="2121665" y="4128585"/>
            <a:ext cx="194968" cy="1505496"/>
          </a:xfrm>
          <a:prstGeom prst="leftBrac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 Box 2">
            <a:extLst>
              <a:ext uri="{FF2B5EF4-FFF2-40B4-BE49-F238E27FC236}">
                <a16:creationId xmlns:a16="http://schemas.microsoft.com/office/drawing/2014/main" id="{FBF2D567-7017-A545-A660-B982C7400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68" y="4691982"/>
            <a:ext cx="882388" cy="31623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defTabSz="457200" fontAlgn="base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 3</a:t>
            </a:r>
          </a:p>
        </p:txBody>
      </p:sp>
      <p:sp>
        <p:nvSpPr>
          <p:cNvPr id="107" name="Slide Number Placeholder 106">
            <a:extLst>
              <a:ext uri="{FF2B5EF4-FFF2-40B4-BE49-F238E27FC236}">
                <a16:creationId xmlns:a16="http://schemas.microsoft.com/office/drawing/2014/main" id="{108E029B-7AFF-C043-9B2A-2CC3CE12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77" grpId="0" animBg="1"/>
      <p:bldP spid="79" grpId="0" animBg="1"/>
      <p:bldP spid="81" grpId="0" animBg="1"/>
      <p:bldP spid="83" grpId="0" animBg="1"/>
      <p:bldP spid="84" grpId="0" animBg="1"/>
      <p:bldP spid="86" grpId="0" animBg="1"/>
      <p:bldP spid="88" grpId="0" animBg="1"/>
      <p:bldP spid="90" grpId="0" animBg="1"/>
      <p:bldP spid="92" grpId="0" animBg="1"/>
      <p:bldP spid="94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/>
                <a:cs typeface="ＭＳ Ｐゴシック"/>
              </a:rPr>
              <a:t>Curriculum 2.0</a:t>
            </a:r>
          </a:p>
        </p:txBody>
      </p:sp>
      <p:sp>
        <p:nvSpPr>
          <p:cNvPr id="24" name="Text Box 555"/>
          <p:cNvSpPr txBox="1">
            <a:spLocks noChangeArrowheads="1"/>
          </p:cNvSpPr>
          <p:nvPr/>
        </p:nvSpPr>
        <p:spPr bwMode="auto">
          <a:xfrm>
            <a:off x="1711697" y="4773870"/>
            <a:ext cx="478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l"/>
            <a:r>
              <a:rPr lang="en-US" sz="3600" i="1" dirty="0">
                <a:solidFill>
                  <a:srgbClr val="C00000"/>
                </a:solidFill>
              </a:rPr>
              <a:t>Where’s the Robotics?</a:t>
            </a:r>
          </a:p>
        </p:txBody>
      </p:sp>
      <p:sp>
        <p:nvSpPr>
          <p:cNvPr id="13" name="Text Box 557"/>
          <p:cNvSpPr txBox="1">
            <a:spLocks noChangeArrowheads="1"/>
          </p:cNvSpPr>
          <p:nvPr/>
        </p:nvSpPr>
        <p:spPr bwMode="auto">
          <a:xfrm>
            <a:off x="6917155" y="2287588"/>
            <a:ext cx="1641308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5" name="Text Box 557"/>
          <p:cNvSpPr txBox="1">
            <a:spLocks noChangeArrowheads="1"/>
          </p:cNvSpPr>
          <p:nvPr/>
        </p:nvSpPr>
        <p:spPr bwMode="auto">
          <a:xfrm>
            <a:off x="3176326" y="2526632"/>
            <a:ext cx="1852292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Text Box 557"/>
          <p:cNvSpPr txBox="1">
            <a:spLocks noChangeArrowheads="1"/>
          </p:cNvSpPr>
          <p:nvPr/>
        </p:nvSpPr>
        <p:spPr bwMode="auto">
          <a:xfrm>
            <a:off x="1331496" y="3248522"/>
            <a:ext cx="1852292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Text Box 557"/>
          <p:cNvSpPr txBox="1">
            <a:spLocks noChangeArrowheads="1"/>
          </p:cNvSpPr>
          <p:nvPr/>
        </p:nvSpPr>
        <p:spPr bwMode="auto">
          <a:xfrm>
            <a:off x="3183788" y="3248522"/>
            <a:ext cx="1852292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8" name="Text Box 557"/>
          <p:cNvSpPr txBox="1">
            <a:spLocks noChangeArrowheads="1"/>
          </p:cNvSpPr>
          <p:nvPr/>
        </p:nvSpPr>
        <p:spPr bwMode="auto">
          <a:xfrm>
            <a:off x="1323474" y="4475747"/>
            <a:ext cx="1852292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9" name="Text Box 557"/>
          <p:cNvSpPr txBox="1">
            <a:spLocks noChangeArrowheads="1"/>
          </p:cNvSpPr>
          <p:nvPr/>
        </p:nvSpPr>
        <p:spPr bwMode="auto">
          <a:xfrm>
            <a:off x="3183788" y="4462921"/>
            <a:ext cx="1852292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20" name="Text Box 557"/>
          <p:cNvSpPr txBox="1">
            <a:spLocks noChangeArrowheads="1"/>
          </p:cNvSpPr>
          <p:nvPr/>
        </p:nvSpPr>
        <p:spPr bwMode="auto">
          <a:xfrm>
            <a:off x="5064863" y="4462921"/>
            <a:ext cx="1852292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Text Box 557"/>
          <p:cNvSpPr txBox="1">
            <a:spLocks noChangeArrowheads="1"/>
          </p:cNvSpPr>
          <p:nvPr/>
        </p:nvSpPr>
        <p:spPr bwMode="auto">
          <a:xfrm>
            <a:off x="1331496" y="4235115"/>
            <a:ext cx="1852292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Text Box 557"/>
          <p:cNvSpPr txBox="1">
            <a:spLocks noChangeArrowheads="1"/>
          </p:cNvSpPr>
          <p:nvPr/>
        </p:nvSpPr>
        <p:spPr bwMode="auto">
          <a:xfrm>
            <a:off x="5036080" y="3463502"/>
            <a:ext cx="1852292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23" name="Text Box 557"/>
          <p:cNvSpPr txBox="1">
            <a:spLocks noChangeArrowheads="1"/>
          </p:cNvSpPr>
          <p:nvPr/>
        </p:nvSpPr>
        <p:spPr bwMode="auto">
          <a:xfrm>
            <a:off x="6888371" y="3453892"/>
            <a:ext cx="1670091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4" name="Text Box 557"/>
          <p:cNvSpPr txBox="1">
            <a:spLocks noChangeArrowheads="1"/>
          </p:cNvSpPr>
          <p:nvPr/>
        </p:nvSpPr>
        <p:spPr bwMode="auto">
          <a:xfrm>
            <a:off x="1323474" y="2534652"/>
            <a:ext cx="1852292" cy="214980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50000"/>
              </a:spcBef>
            </a:pPr>
            <a:endParaRPr 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3277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078415"/>
              </p:ext>
            </p:extLst>
          </p:nvPr>
        </p:nvGraphicFramePr>
        <p:xfrm>
          <a:off x="61913" y="1014413"/>
          <a:ext cx="8526462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4" imgW="9539359" imgH="4785023" progId="Word.Document.8">
                  <p:embed/>
                </p:oleObj>
              </mc:Choice>
              <mc:Fallback>
                <p:oleObj name="Document" r:id="rId4" imgW="9539359" imgH="4785023" progId="Word.Document.8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3" y="1014413"/>
                        <a:ext cx="8526462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9"/>
          <p:cNvSpPr>
            <a:spLocks noChangeArrowheads="1"/>
          </p:cNvSpPr>
          <p:nvPr/>
        </p:nvSpPr>
        <p:spPr bwMode="auto">
          <a:xfrm>
            <a:off x="4343400" y="5638800"/>
            <a:ext cx="41024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 eaLnBrk="1" hangingPunct="1"/>
            <a:r>
              <a:rPr lang="en-US" sz="1000" b="1" dirty="0">
                <a:cs typeface="Times New Roman" pitchFamily="18" charset="0"/>
              </a:rPr>
              <a:t>Black</a:t>
            </a:r>
            <a:r>
              <a:rPr lang="en-US" sz="1000" dirty="0">
                <a:cs typeface="Times New Roman" pitchFamily="18" charset="0"/>
              </a:rPr>
              <a:t>: </a:t>
            </a:r>
            <a:r>
              <a:rPr lang="en-US" sz="1000" b="1" dirty="0">
                <a:cs typeface="Times New Roman" pitchFamily="18" charset="0"/>
              </a:rPr>
              <a:t>Required General Education  (12 courses)</a:t>
            </a:r>
            <a:endParaRPr lang="en-US" sz="1100" dirty="0">
              <a:cs typeface="Times New Roman" pitchFamily="18" charset="0"/>
            </a:endParaRPr>
          </a:p>
          <a:p>
            <a:pPr algn="l"/>
            <a:r>
              <a:rPr lang="en-US" sz="1000" b="1" dirty="0">
                <a:solidFill>
                  <a:srgbClr val="008000"/>
                </a:solidFill>
                <a:cs typeface="Times New Roman" pitchFamily="18" charset="0"/>
              </a:rPr>
              <a:t>Green</a:t>
            </a:r>
            <a:r>
              <a:rPr lang="en-US" sz="1000" dirty="0">
                <a:solidFill>
                  <a:srgbClr val="008000"/>
                </a:solidFill>
                <a:cs typeface="Times New Roman" pitchFamily="18" charset="0"/>
              </a:rPr>
              <a:t>: </a:t>
            </a:r>
            <a:r>
              <a:rPr lang="en-US" sz="1000" b="1" dirty="0">
                <a:solidFill>
                  <a:srgbClr val="008000"/>
                </a:solidFill>
                <a:cs typeface="Times New Roman" pitchFamily="18" charset="0"/>
              </a:rPr>
              <a:t>Required  Basic Math and Science  (11 courses)</a:t>
            </a:r>
            <a:endParaRPr lang="en-US" sz="1100" dirty="0">
              <a:cs typeface="Times New Roman" pitchFamily="18" charset="0"/>
            </a:endParaRPr>
          </a:p>
          <a:p>
            <a:pPr algn="l"/>
            <a:r>
              <a:rPr lang="en-US" sz="1000" b="1" dirty="0">
                <a:solidFill>
                  <a:srgbClr val="FF0000"/>
                </a:solidFill>
                <a:cs typeface="Times New Roman" pitchFamily="18" charset="0"/>
              </a:rPr>
              <a:t>Red</a:t>
            </a:r>
            <a:r>
              <a:rPr lang="en-US" sz="1000" dirty="0">
                <a:cs typeface="Times New Roman" pitchFamily="18" charset="0"/>
              </a:rPr>
              <a:t>: </a:t>
            </a:r>
            <a:r>
              <a:rPr lang="en-US" sz="1000" b="1" dirty="0">
                <a:solidFill>
                  <a:srgbClr val="FF0000"/>
                </a:solidFill>
                <a:cs typeface="Times New Roman" pitchFamily="18" charset="0"/>
              </a:rPr>
              <a:t>Required  Engineering (13 courses)</a:t>
            </a:r>
            <a:endParaRPr lang="en-US" sz="1100" dirty="0">
              <a:cs typeface="Times New Roman" pitchFamily="18" charset="0"/>
            </a:endParaRPr>
          </a:p>
          <a:p>
            <a:pPr algn="l"/>
            <a:r>
              <a:rPr lang="en-US" sz="1000" b="1" dirty="0">
                <a:solidFill>
                  <a:srgbClr val="00B0F0"/>
                </a:solidFill>
                <a:cs typeface="Times New Roman" pitchFamily="18" charset="0"/>
              </a:rPr>
              <a:t>Blue: Recommended Engineering and Free Electives (9 courses)</a:t>
            </a:r>
            <a:endParaRPr lang="en-US" sz="1100" dirty="0">
              <a:solidFill>
                <a:srgbClr val="00B0F0"/>
              </a:solidFill>
              <a:cs typeface="Times New Roman" pitchFamily="18" charset="0"/>
            </a:endParaRPr>
          </a:p>
        </p:txBody>
      </p:sp>
      <p:sp>
        <p:nvSpPr>
          <p:cNvPr id="25" name="Text Box 556"/>
          <p:cNvSpPr txBox="1">
            <a:spLocks noChangeArrowheads="1"/>
          </p:cNvSpPr>
          <p:nvPr/>
        </p:nvSpPr>
        <p:spPr bwMode="auto">
          <a:xfrm>
            <a:off x="3180371" y="-1087582"/>
            <a:ext cx="2087336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44800" dirty="0">
                <a:solidFill>
                  <a:srgbClr val="C00000"/>
                </a:solidFill>
              </a:rPr>
              <a:t>!</a:t>
            </a:r>
            <a:endParaRPr lang="en-US" sz="31100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205F8-E520-8F4F-A877-9106A284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4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 dirty="0">
                <a:ea typeface="ＭＳ Ｐゴシック"/>
                <a:cs typeface="ＭＳ Ｐゴシック"/>
              </a:rPr>
              <a:t>Robotics Engineering Allocation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50800" y="1270000"/>
          <a:ext cx="9018588" cy="4938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648200" y="1066800"/>
            <a:ext cx="3131696" cy="2620780"/>
            <a:chOff x="2928" y="672"/>
            <a:chExt cx="2016" cy="1824"/>
          </a:xfrm>
        </p:grpSpPr>
        <p:sp>
          <p:nvSpPr>
            <p:cNvPr id="33805" name="Arc 4"/>
            <p:cNvSpPr>
              <a:spLocks/>
            </p:cNvSpPr>
            <p:nvPr/>
          </p:nvSpPr>
          <p:spPr bwMode="auto">
            <a:xfrm>
              <a:off x="2928" y="672"/>
              <a:ext cx="1680" cy="1824"/>
            </a:xfrm>
            <a:custGeom>
              <a:avLst/>
              <a:gdLst>
                <a:gd name="T0" fmla="*/ 0 w 21599"/>
                <a:gd name="T1" fmla="*/ 0 h 21600"/>
                <a:gd name="T2" fmla="*/ 1 w 21599"/>
                <a:gd name="T3" fmla="*/ 1 h 21600"/>
                <a:gd name="T4" fmla="*/ 0 w 21599"/>
                <a:gd name="T5" fmla="*/ 1 h 21600"/>
                <a:gd name="T6" fmla="*/ 0 60000 65536"/>
                <a:gd name="T7" fmla="*/ 0 60000 65536"/>
                <a:gd name="T8" fmla="*/ 0 60000 65536"/>
                <a:gd name="T9" fmla="*/ 0 w 21599"/>
                <a:gd name="T10" fmla="*/ 0 h 21600"/>
                <a:gd name="T11" fmla="*/ 21599 w 2159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9" h="21600" fill="none" extrusionOk="0">
                  <a:moveTo>
                    <a:pt x="0" y="-1"/>
                  </a:moveTo>
                  <a:cubicBezTo>
                    <a:pt x="11843" y="-1"/>
                    <a:pt x="21478" y="9537"/>
                    <a:pt x="21598" y="21380"/>
                  </a:cubicBezTo>
                </a:path>
                <a:path w="21599" h="21600" stroke="0" extrusionOk="0">
                  <a:moveTo>
                    <a:pt x="0" y="-1"/>
                  </a:moveTo>
                  <a:cubicBezTo>
                    <a:pt x="11843" y="-1"/>
                    <a:pt x="21478" y="9537"/>
                    <a:pt x="21598" y="2138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806" name="Text Box 5"/>
            <p:cNvSpPr txBox="1">
              <a:spLocks noChangeArrowheads="1"/>
            </p:cNvSpPr>
            <p:nvPr/>
          </p:nvSpPr>
          <p:spPr bwMode="auto">
            <a:xfrm>
              <a:off x="3936" y="912"/>
              <a:ext cx="10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 i="1" dirty="0"/>
                <a:t>Gen Ed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926107" y="3738751"/>
            <a:ext cx="3335240" cy="2583657"/>
            <a:chOff x="2784" y="2622"/>
            <a:chExt cx="2592" cy="1458"/>
          </a:xfrm>
        </p:grpSpPr>
        <p:sp>
          <p:nvSpPr>
            <p:cNvPr id="33803" name="Arc 6"/>
            <p:cNvSpPr>
              <a:spLocks/>
            </p:cNvSpPr>
            <p:nvPr/>
          </p:nvSpPr>
          <p:spPr bwMode="auto">
            <a:xfrm flipV="1">
              <a:off x="2784" y="2622"/>
              <a:ext cx="1776" cy="1458"/>
            </a:xfrm>
            <a:custGeom>
              <a:avLst/>
              <a:gdLst>
                <a:gd name="T0" fmla="*/ 0 w 21600"/>
                <a:gd name="T1" fmla="*/ 0 h 21869"/>
                <a:gd name="T2" fmla="*/ 1 w 21600"/>
                <a:gd name="T3" fmla="*/ 0 h 21869"/>
                <a:gd name="T4" fmla="*/ 0 w 21600"/>
                <a:gd name="T5" fmla="*/ 0 h 2186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869"/>
                <a:gd name="T11" fmla="*/ 21600 w 21600"/>
                <a:gd name="T12" fmla="*/ 21869 h 218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869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89"/>
                    <a:pt x="21599" y="21779"/>
                    <a:pt x="21598" y="21869"/>
                  </a:cubicBezTo>
                </a:path>
                <a:path w="21600" h="21869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89"/>
                    <a:pt x="21599" y="21779"/>
                    <a:pt x="21598" y="2186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804" name="Text Box 7"/>
            <p:cNvSpPr txBox="1">
              <a:spLocks noChangeArrowheads="1"/>
            </p:cNvSpPr>
            <p:nvPr/>
          </p:nvSpPr>
          <p:spPr bwMode="auto">
            <a:xfrm>
              <a:off x="3984" y="3513"/>
              <a:ext cx="13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 i="1" dirty="0"/>
                <a:t>ABET Reqs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447800" y="990600"/>
            <a:ext cx="3201988" cy="4586288"/>
            <a:chOff x="912" y="624"/>
            <a:chExt cx="2017" cy="2889"/>
          </a:xfrm>
        </p:grpSpPr>
        <p:sp>
          <p:nvSpPr>
            <p:cNvPr id="33801" name="Arc 9"/>
            <p:cNvSpPr>
              <a:spLocks/>
            </p:cNvSpPr>
            <p:nvPr/>
          </p:nvSpPr>
          <p:spPr bwMode="auto">
            <a:xfrm rot="16200000">
              <a:off x="729" y="1313"/>
              <a:ext cx="2841" cy="1559"/>
            </a:xfrm>
            <a:custGeom>
              <a:avLst/>
              <a:gdLst>
                <a:gd name="T0" fmla="*/ 1 w 21599"/>
                <a:gd name="T1" fmla="*/ 0 h 15945"/>
                <a:gd name="T2" fmla="*/ 1 w 21599"/>
                <a:gd name="T3" fmla="*/ 1 h 15945"/>
                <a:gd name="T4" fmla="*/ 0 w 21599"/>
                <a:gd name="T5" fmla="*/ 1 h 15945"/>
                <a:gd name="T6" fmla="*/ 0 60000 65536"/>
                <a:gd name="T7" fmla="*/ 0 60000 65536"/>
                <a:gd name="T8" fmla="*/ 0 60000 65536"/>
                <a:gd name="T9" fmla="*/ 0 w 21599"/>
                <a:gd name="T10" fmla="*/ 0 h 15945"/>
                <a:gd name="T11" fmla="*/ 21599 w 21599"/>
                <a:gd name="T12" fmla="*/ 15945 h 159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9" h="15945" fill="none" extrusionOk="0">
                  <a:moveTo>
                    <a:pt x="14571" y="-1"/>
                  </a:moveTo>
                  <a:cubicBezTo>
                    <a:pt x="18992" y="4040"/>
                    <a:pt x="21537" y="9735"/>
                    <a:pt x="21598" y="15725"/>
                  </a:cubicBezTo>
                </a:path>
                <a:path w="21599" h="15945" stroke="0" extrusionOk="0">
                  <a:moveTo>
                    <a:pt x="14571" y="-1"/>
                  </a:moveTo>
                  <a:cubicBezTo>
                    <a:pt x="18992" y="4040"/>
                    <a:pt x="21537" y="9735"/>
                    <a:pt x="21598" y="15725"/>
                  </a:cubicBezTo>
                  <a:lnTo>
                    <a:pt x="0" y="15945"/>
                  </a:lnTo>
                  <a:close/>
                </a:path>
              </a:pathLst>
            </a:cu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802" name="Text Box 10"/>
            <p:cNvSpPr txBox="1">
              <a:spLocks noChangeArrowheads="1"/>
            </p:cNvSpPr>
            <p:nvPr/>
          </p:nvSpPr>
          <p:spPr bwMode="auto">
            <a:xfrm>
              <a:off x="912" y="624"/>
              <a:ext cx="12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 i="1" dirty="0"/>
                <a:t>WPI Reqs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4900" y="3280544"/>
            <a:ext cx="3062065" cy="2363461"/>
            <a:chOff x="894900" y="3280544"/>
            <a:chExt cx="3062065" cy="2363461"/>
          </a:xfrm>
        </p:grpSpPr>
        <p:sp>
          <p:nvSpPr>
            <p:cNvPr id="16" name="Arc 6"/>
            <p:cNvSpPr>
              <a:spLocks/>
            </p:cNvSpPr>
            <p:nvPr/>
          </p:nvSpPr>
          <p:spPr bwMode="auto">
            <a:xfrm rot="7262878" flipV="1">
              <a:off x="1522508" y="3131344"/>
              <a:ext cx="2285257" cy="2583657"/>
            </a:xfrm>
            <a:custGeom>
              <a:avLst/>
              <a:gdLst>
                <a:gd name="T0" fmla="*/ 0 w 21600"/>
                <a:gd name="T1" fmla="*/ 0 h 21869"/>
                <a:gd name="T2" fmla="*/ 1 w 21600"/>
                <a:gd name="T3" fmla="*/ 0 h 21869"/>
                <a:gd name="T4" fmla="*/ 0 w 21600"/>
                <a:gd name="T5" fmla="*/ 0 h 2186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869"/>
                <a:gd name="T11" fmla="*/ 21600 w 21600"/>
                <a:gd name="T12" fmla="*/ 21869 h 218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869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89"/>
                    <a:pt x="21599" y="21779"/>
                    <a:pt x="21598" y="21869"/>
                  </a:cubicBezTo>
                </a:path>
                <a:path w="21600" h="21869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689"/>
                    <a:pt x="21599" y="21779"/>
                    <a:pt x="21598" y="2186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894900" y="5120785"/>
              <a:ext cx="17911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/>
                  <a:cs typeface="ＭＳ Ｐゴシック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800" b="1" i="1" dirty="0"/>
                <a:t>RBE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AC8B2-D992-8144-9334-3EB75BE7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588" y="13144"/>
            <a:ext cx="8229600" cy="825056"/>
          </a:xfrm>
        </p:spPr>
        <p:txBody>
          <a:bodyPr/>
          <a:lstStyle/>
          <a:p>
            <a:pPr algn="l"/>
            <a:r>
              <a:rPr lang="en-US" b="1" dirty="0"/>
              <a:t>Courses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609600"/>
            <a:ext cx="4040188" cy="63976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libri"/>
                <a:ea typeface="+mj-ea"/>
              </a:rPr>
              <a:t>Undergraduate</a:t>
            </a:r>
            <a:endParaRPr lang="en-US" sz="14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57199" y="1371790"/>
            <a:ext cx="4415426" cy="3951288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RBE1001 Intro to Robotics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RBE2001 Unified 1: Actuation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RBE2002 Unified 2: Sensing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RBE3001 Unified 3: Manipulation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RBE3002 Unified 4: Navigation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RBE3100 Social Implications of Robotics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RBE4322 Mechatronics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RBE450X Vision-based Robotic Manipulation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RBE4815 Industrial Automation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645025" y="609600"/>
            <a:ext cx="4041775" cy="639762"/>
          </a:xfrm>
        </p:spPr>
        <p:txBody>
          <a:bodyPr/>
          <a:lstStyle/>
          <a:p>
            <a:r>
              <a:rPr lang="en-US" sz="2800" dirty="0">
                <a:solidFill>
                  <a:srgbClr val="C00000"/>
                </a:solidFill>
                <a:latin typeface="Calibri"/>
              </a:rPr>
              <a:t>Graduate</a:t>
            </a:r>
            <a:endParaRPr lang="en-US" sz="1100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371790"/>
            <a:ext cx="4709579" cy="3951288"/>
          </a:xfrm>
        </p:spPr>
        <p:txBody>
          <a:bodyPr>
            <a:no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RBE500	Foundations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RBE501	Dynamics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RBE502 Robotic Control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RBE510 Multi-Robot Sys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RBE520 Biomechanics &amp; Robotics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RBE521 Legged Robotics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RBE526 Human-Robot Interaction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RBE530 Soft Robotics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RBE533 Smart Materials &amp; Actuation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RBE549 Computer Vision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RBE550 Motion Planning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RBE580 Biomedical Robotics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RBE594 Capstone Proj Experience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>
                <a:cs typeface="Arial" panose="020B0604020202020204" pitchFamily="34" charset="0"/>
              </a:rPr>
              <a:t>RBE595 Special Topics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marL="457200" lvl="1" indent="0">
              <a:buClr>
                <a:schemeClr val="bg1"/>
              </a:buClr>
              <a:buNone/>
            </a:pPr>
            <a:endParaRPr lang="en-US" sz="1400" dirty="0"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489847" cy="232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6E3B5-B740-8F4B-921F-7D8B62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7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 uiExpand="1" build="p"/>
      <p:bldP spid="3" grpId="0" build="p"/>
      <p:bldP spid="1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3" descr="P9054677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4" r="19768"/>
          <a:stretch/>
        </p:blipFill>
        <p:spPr bwMode="auto">
          <a:xfrm>
            <a:off x="6610928" y="451822"/>
            <a:ext cx="2291771" cy="155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/>
                <a:cs typeface="ＭＳ Ｐゴシック"/>
              </a:rPr>
              <a:t>Capstone Projects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943" y="2481213"/>
            <a:ext cx="2102282" cy="158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3701" y="3747013"/>
            <a:ext cx="2263473" cy="179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 preferRelativeResize="0"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68" b="12256"/>
          <a:stretch/>
        </p:blipFill>
        <p:spPr bwMode="auto">
          <a:xfrm>
            <a:off x="3714513" y="1299226"/>
            <a:ext cx="2497589" cy="165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575" y="5440152"/>
            <a:ext cx="4023647" cy="1158810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file"/>
          </p:cNvPr>
          <p:cNvPicPr>
            <a:picLocks noChangeAspect="1"/>
          </p:cNvPicPr>
          <p:nvPr/>
        </p:nvPicPr>
        <p:blipFill rotWithShape="1">
          <a:blip r:embed="rId11"/>
          <a:srcRect l="3507" t="26993" r="10705" b="12674"/>
          <a:stretch/>
        </p:blipFill>
        <p:spPr>
          <a:xfrm>
            <a:off x="330351" y="4109615"/>
            <a:ext cx="3187400" cy="1260914"/>
          </a:xfrm>
          <a:prstGeom prst="rect">
            <a:avLst/>
          </a:prstGeom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2027" y="4373044"/>
            <a:ext cx="2356939" cy="178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351" y="1411288"/>
            <a:ext cx="667466" cy="1196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6285" y="1417638"/>
            <a:ext cx="1174007" cy="1174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WPI’s Cyber Physical Systems team: Ross Desmond, Dmitry Sinyukov, James Fleming and Matt Dickerman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31" y="2607458"/>
            <a:ext cx="2543175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hQSEBUTExQWFBUVFxoaGRUXGB4dHBkeIB0eHRgdHRgbHCYeGiAjHhwaHy8gIycpLCwsGB8xNTAqNSYrLCkBCQoKDgwOGg8PGiwkHyQ0Ly0sLCwsLDItLCwvLDQvKiwsLCotLywsLCwsLCwsLCo0LCwsLCwpLCwsLCkpLCwsLP/AABEIAHYAsgMBIgACEQEDEQH/xAAcAAACAwEBAQEAAAAAAAAAAAAFBgADBAIHAQj/xABDEAABAwIEAwYDBgQDBgcAAAABAgMRACEEBRIxBkFREyJhcYGRMqGxFCNCUsHRB3Lh8DNik0NTgpKi8RUWFyQ0Y9L/xAAZAQADAQEBAAAAAAAAAAAAAAACAwQBAAX/xAAvEQACAgEDAgQEBQUAAAAAAAABAgARAwQSITFBIlFhkXGB0fATQrHh8RQjMqHB/9oADAMBAAIRAxEAPwDzfCsymT1NWYY/eKH9xM1TjsRpSALTyrr4VDpFedyeZV0luHxhSUknx8ZBg/SaJ5PmRS+kg2J3+Y22NLSnJEdFmPX+zW3J1anEg3lQpgEy57ivEheFUf8AKCfQiaXMz4+YZcU0pLhKIBUANJsDYzfeuss1Ly1YgL7qwJ6gyP6eVeb4ye0MA7DZen9KqTHuUt8P+yRnpwvxPtX1jpg+L2X1lMKRuoFcQb7TO96uXmDU2Un3H715/gzDoncg8yfmaIKeAMG086ux4EKb2NSLLmdcmxFuNhzFBuFI96zOYhH50/8AMKyO43DoQJwoUQLy+sGQL90C03MVlTnWHO2CT/ruftS6x9LPsPrGf3vIe5+k1rxKY+JPuKzqxY6j3Fd53h2w1h3W2+z7VCipIUVQQqNzfaga6culVl3AyZ9UyNtIEIZi8FMuQQSUKgTfamHiB9C8uJCka9LSoChqnuzbed6Swqq8S6UoKkiY59K59PjRSWaMxanI7bVE4TvTtlBllryI/wCo156xmKib3p64axQWwkjkog+8/rXi6gADiekgPeU5ThEjCuKP43XVH3KR8hSWpfS/nv4ftTFnOP7LCNN3lySY3gkn9aWnHj09op2FSSWnq4cuPGPEa4nxSqpUk/0qHFdQauw7gUoAbkjlT6jGzY2/MI35PhtGHFtxJ+lKGeOBWJAGwIHrNOuNUWglMWCUjVOxNztceZgeNJp09qDdZKwdRgDfqJ+ZoG4YmeVfgA+cqebZ1GSuZM1KHOolRMG5P97VKMERUJZm7JFXqflBPQD9KHg6rk12py3hvUu3gCUE95oQ7MCLC/jRbhZkJxLa1hWgLSVkD8O5+QnyoThWib16RwNw+5iMMRrQhoLUlU/EoWUpFhsqwUon4RpA3o0WzBbgXO8p4lU03oSEkaiQSkmQYNLeUYX7TiSCQiFx8M7KPIkD0Nem5Jw46z2ySpopW8pSAlUQk7AiLR0pADn2TMXnJ1kYmQhIB1JVOqJ3UkiNonnTk3KNsm2gm4I4gy1bGJhMKWVlISBAlVgBpJEX5U1cNZQ0trtHglJTBUVD4Vcp1C0DlFbMPgcXjM0ZdUypLTJJ1uNhEAzpm11aiIFyIJtRnN8gAC27klUlWqCdoVbeYFqVqcjrjrtKNNiVsl1zFXiDJcKpOoKSSswHEum59bGOlL+VZY88XClBUEriREbDx9fWjec4doKQhtZKm2zrEXBKr2I/vyrTljSGMOkJOpTp+8kEBMmSL2PISL1PpXIJs+8fqkHFD2gXjRTjOFwQjSfv0kKH+ZJH1pUYffdVpbGs7wEjy+pA9ad85wbeIbH2jFYgdmT2aS2yoCRB+BQJEAbwdqB5C03hlhS3CZGlSUpTfnYlXhzH7G7+oYCg36yAadWPK/fzgDFOvtK0uBSFdFJg/Onnhjh4tJcczBH3YSAkJIV8Z3OmREDn1rvNc8wz6VBTThSuSAopgR8MW1i/j8jV3A2cLSXUqJX3EJEqmSkEkALJ8wLTelZcpZKY3LMOjKHeVofDr8IvZzkLbS3NC5AGoJ3tEielutTh5t8oSlslOpV7gQTH6RWvijiedSVJT2ripVpF4mYmTA2Eb0Ly3iNLadEHUTY8hIA+oqfxFZ2VQDx0mzjMo1NFBkEaQf5befKlx025VszLErcbaccUVKKirvRuQJItYWFtqFYhRq/EpRaMlysHbcJ12lrwP1otw7hu1xLaeU0uJ3py/hwR9ruAe6foaYOYs8Q5jEOPNLAQrvFwBOlWwJCeVqX8LwbiSsKLUX30/vFZsZxhipMvLAB5ET7xXDPEjizd54wFEyo8gfGo2UKSa6yktur0mz/0+xXQfL96lAjjHP8Aeuf6hqUyx5QPnK8Nh5EGtLWFANaHcOUGFCPHkaiKRcoAEIZRli3l6UAEgFVzAgdTynb1oq3xQrCgMpLCSoj7tPaKuqLqPL35VOGXSlK1JsSRfw5fOaVMThYecEbLV9ZrNwgkkmoz53xe4hZb0sOwfiCV6Ta+65sSREcpojwJgMRmOIBCW2GUGVuobv8Ayon8R67DnO1JCGPnX6QwLCMOhLLKdLbaQEjr08yYJJPWm4gHNwTYEJowyWm9CAAB1vfqSbk+NK3GWGJa7ZAUYHeSnfTziN48OU0UxWcgfFKJ2UbjxnpS5mHaOpLaH1tgSNKSAD6xImeR51Q6K6lTMxkqbE85exvavK0qJkX329SY2oNxo8vtkug6Q4kSB+ZICVe9j6015hlIZKuukknrHX++tcM4BD+GU24oJGnUFET303EDe90260nHiCLQjMjFzZnmxeVHxH3ovwblScTi0tuHuAKUoyBYC11DSO8R8UA7EiZq9WT+Aq3BLXhldo2dKoI23B3BBsQelTDUKeBCx4mLiXZ9hFsuqbWZiCCBEjyN09Ck7EEUKTmRClAX2kHqP6fSmrD5izjobeOhSUHSqYgCLTpMgcguI21Cq8TwM62sOtrBCSDqPd9lDU3/ANVaoHcT0suc5Fpjz3iUtRUvWd61tYeTyGkapJjb6+VFDwy8e8lCYmwDrZPlAXNDcUwpCilQKVCxSdxRFjcBMSBSt9ZmW+7oQlQlCYIiJA9L+9cPbUSaxA7EhJlUnujx/TehS3O5fyqwHtPDImdG9N3ACoxaPH96V8MknVaQBM9OVMvACv8A3rY8f1FbjPMx+kCZi13l2J7x+prjLcOSV2I+7Vv6Ciy8Ghb7iVFUBSibAQdXWa5+xBDbikzGm/ek7iNqTmcA1GIpq4HdxveMARJi1SuTiz0HzqV07mPT7AWkhQsKALABIF+g+ZmijmKK2wCSkLBMiJsRI8KyvYdIIIn4B6m4JIpS+E+Ka7FlOwy5vOlJQFJCRqlJhJjuxECehqrBNdqVuGO8s8ovA5VlfZ+5ASSIXuTyKSD9K05XhtTWkkphR+ExuBvU+cgJYjMQO7mF8oyEPYhprYLcSD5T3vlNeupflRJsFW/b2P0pE/hnliTi1qJJ7NtRBVeCYSPlNOjjydZblJOmYCgdrHYyOXvTtGKx7vOHk61KcaDJ+fW3y5jzoFh3tLwRNpv4Dlv/ADQPTpTBr1wFAg7BUTI6Ki/rS3nOLbbWFBaXHNUBKAbneCoCPiFWiCIA46zkNIMfECpI8Z2/er+BM5aS2VGFyIiJV4/1pP4/xWpxCZkiSqOth9Z9qq4IysOrWVlXZhMEJUU6idrgiw39qRlyfhKWE1BvfbL8+xZVinhh1kNhVk6QCm1xtyMihri1gHWsnoSdv2rdi8D2eJeSPhISR6g/1rNiYTc2Bsee9RblLcAc+kfitXFmYGce7h3UupgKHMRB5Ham/AcZMqEraW2si7mHXpn+ZMifc0sDCpUDAgcv3isI7h2PiIqig3xnanE2M7uxno7vGrQw5QH3wR+dAV9QfK9Jbba1ujUk9o6qySIkqMJtA3rJgUFagsg6EqH/ABHcD96dcizYLxKHFBJDQWrUQLaUKVIJ2SCN9yegoxi8JMTh1BTIKFwRxdwI7gtKllBCp7zZJgjqCB7ilNSItXufEWcNuMp1okHSe8ReQDEc7E+1eHPrGtQFk6jpHQTajx8i4OovfzOsOoAqClFIKTEDdUW/70wcCf8Azmb31bzHT0oIymUyRXOHWpCgpJIIMgjkeVOSSv0j9jOBnkvuEONAlSpSVCbmRI8qzu8EYktqSC0SYuF8hvaPKteKw6c0wgxDQSMUyNLo/Mkc/Ejl4Us/+Gq7PSBKtWo6T4RyNKyIN1kRiMalx/hzjP8A6/8An/pUrF9hd/Iv3P719rOPKZDJy9zQCltawhxaTpEkAidheuX8G6QgaFhRSTp0GQLEW5UaxmBWUKebKtI0lSkkiJtJixEge9YEvLP4lk3TJUSSCLiTyqV8jMefKMXGqXXnfvAIb5A6pN4HT/MbCtmWMFvWDFyCIPpW3DYGBZNXP4JUWEUrLbKVjE4NwpwpxO3hVO/aEkIcCU9okaimCd07kGeXSmjEcR4GAWMQyTNypQSR1BmD1tXnWIy1ZSRN9xfmLg28QKVMWULUVJ+7P5VX84UB8iKo0zEJtMxzzc92OZ6kSIKXBZSFWKT0V47SKuwSBAOhIBIQhMCI3O42gHpv1ivH+FePnMF92tIeYn4CbpnfQoi3kbeVMuZ/xNW8mcJhnCogp1KSSlCTuEhG5PMyLVWDB3CHM1yHLsS8tCsOEQ1q7dslMrtqBg6TAKTcXk7QaD5fkzOHQeyUqJJlR3JEWtfYV1hMgxjrDbq3kpSshZZQNLipMxrWChJI2JEbTMVXmn8NXFvKDzjzRTENuKS8oCLK1o0oEkGwFoqbU4WzEAGhGYsy4+aszFn+GTHaAAQYMSZB29jPvSrj21KneJtaKa15IvDkpAcWJ0jW6IVyEIG36CpjsGplIUCmCojugT4XJURsaVj05TkwsmQObi9geHHygKCUkESBr73t+lGsFlxbbUF7k/4YTqPmSDbyNbMszEJTJ5CTMn5U5N4/AFsAl64BKRrHzAT7VZt2ncIA1NocTdJ5wvLG3XA2tZSPyggRO5VaB6n3qjMMlw+Hu4SoE9wpUrWoRKlEaQkJFhvTNxBl+CUsLwwLSlCFdoTpJ5GSSQT12tehuFCVp+zYrYG0/Ekjn4G1+ooBkG6iYmuOBB+VNtvKK1F5TYJG5Kh5XANuU3miuYcHMIbS6hCHGl/C+lZAnooK+FXLSa3t8DLdaIbghB5LCTF4E2m3kCflRwiFMvll0H7K+FIcQ4ZSo7AiLJWk85vHrUa61Xd0DVt9BxPROHHjRMjANfXxH9qI6dTF1LDIV2Za53KF2MgRpGomeoq53hNkpCkYjRyhwCJ6ahEetXZnwe4kKaSFHsXVBSgCqe9AWTyTpvIHrWLDurYk9s06ALp13UDyBO5F7G0V6KEjrPMemJ2ih5TVlGAxOAfS6nStB30KmR5GKIZlh231qWwNCjctGAZ56eR8rUNew7WIbT9nWGVCfuzIbJPUT3D43T5VG8G4gBKySofhNiLwIUJBB9RXM/nMC+U+FhwW7PEf6aqlahjHhbtHBHKP2XUruJtmFuBMaFOLw7hBSpBgK2MGefqauzLA9mC4mFNailKwbTvF77c9rUv5YhJxbRBCUknVq2iJINxY7b0+PvoxKSgMF4JBlAWUIT0gxAV5GR61mAqKLC52ZSRwaiRieJlJMapA5URwWODretNwTsTselqU+LMO206EthxBI77bhBKDO2oASD4j3qzhrMg0y6omwKSkHmo6gP3Pgk03UhMi7lETgDIaYx+yPIl4kqAUhGmJ1fokX5i+1xQrPf4VBKlOrf7NJJJ7kgQCVKsokiATETy50Ye42wWB7RGEQ6++Y1q0m3iokTudWkCJPKu+JuI2MQktF13QWlyQ2E/EUpIg+E+9RIFXmUMSYv8ABORYIIOM1KdDaFa0OIsggSdxpVYWidxzoDhuMsQ66GuS1RGrTpB3AuEgAT4Wpp4qwreByosMayHlgSod6D3lFWkQDAAjxpR4Fwc5k2VJMCY7pIKiISNuc0+uggxxw/H7CWW0qbfJSlE6C2EzAi8zHnV2Y/xaaW5K8K6VqgT2iRYbcj1N67wHDDTinW1tqQUKgAgALTfSsCJHMeg6xXOM4JCUFLS+8BqAPePlG8WrPF1mWIJ/8wKViT23dQHFhCuQmAATa9t7b1vxmFCmVjeBqHpf6SKDZjjezOnEMhIKiZSNSV+Im6fKi/CeNQ+4pntEIVKUoSvu69U2SZiRAsetcLPBhXAjeEJbUrlsQkFRAIJm3Kxvy51pRjE9mFKcQmwMKNz8j7mKzBg4V9y51sOgb/Ek3m/IyR4gjpWbN2HAjUFhSQSEylKSURKVk9SJHjprMgJA5mDuBCjkaQpSQtCgRp1QTttF7SDPTrQhSSteoWJ7xHQm/pc7cgKEu5qsLbKnStSBoBJBKBJsk9Lz5zV2GzdYUAe/rIhRHyVAFp58rUo4+dwMrxNjK7W49fvp7G/SN2X5gVILKllBKY1JPIjYjYpMwQbfpkZ4EwqGgvEY3Qvm2luTYiIG5HjtegyO6ogbpUoX66jIo9h3+20IWTpE6m9RSHOgURvBuAbTvSs2F3TwMQ3pVkDtyD8ovhW8Q4n3MOJUB4PM60vjZxLhgDopMaYUNwb9IrUcnbzIOOpU22+m62WU2WPzSd1HwAvbxq7NeDWfs5ebf7FCBftAAEmYAUE9dpA8poFleMThn23UutLCQAS2YUFc569Lgg7GKk02qDK3J46jm79Ow+EszDGKKKL/ANfPubgLGNtsr+7CimLykpUDMWOoW8/GtWBznSlaVuJcQj/ZrUZVf/ZLAsoWO8GKd894bZxROLQsKS+kSBEBYsTIMgkCCARcGa86zXABpwgJbUE7kKUD6wo7+Veql7QbuefkYMxIFekYUqw6hqDrgCrgaRafGvlIxcPLavlMuLqO3DOHCsUlK/hEn5V6xl74KYCQlI2gQPavJslzNtnEJUuIIITO0+NNWN4yDUJELdUO6kWSkfmV/l8Nz86zHQWGwJNTVx1wYnFt9qgBL6BY8lj8qj9DXnXD2DGhztEJPfCdK0gwUi+9wb0wZpjg9BdUp1XiSEj+VA7oH9zXGWYdJQUkau+oi5mLbnmQLeVLyZOKEL8KuZwvGx+FHsR9CKw4jMQTJReIkK8Z/EDXfEDS2wksp1AjvA3i5iwM7c6DIW4sd5GnpNp9+VJFVcwxhe4pxDI0BxRG/e73TqPmKIYT+KcLGtpFuba1IJ9DInyilHG4okJJ/Dbygc6CYhJClA9T+9PVjAIE9mRxnhMQoKU/jcMsAjVIcTBibwVRYH0qx/K14kAYfMmXyDIDjhbUD6Ake1eWL2MGAQFJPoLVWxil/iII3vf0nessHqJ3zno2Z8E5osBL2GQ42Lh5tWsjqYQQtU/yk0tM5e+yqfsriChQIUUKkwZvJKht5Vzl/FeJZUNDrqCROlCyBAgCRt70dw38VXiNDykOgi/atgyNviRE1vhuaNw5Et4ywzi1drBV2rY1QBcJggHkO6QYPNJoZhEqDbKne4oWSSlPdCSEp1T8QJI32Amjp4hwmJSG3WUKSB8La45Ec+8LE86tbwGXFotNuP4cFWoTJ0nnBvY9DWsUaB4h0nmj2SLLyUIlzUruhA1BUWOkjeL8rc6aW8ixGHZQr7wASNIUkkyfh0pUbzPXflFNWC4cCXNTGKZUNoKRMTJmFQT/AMN+dCOJeEMY4rUtReSCdCUBAKBvzUkXsLD6VrbWqhCSwbuLmMwJu8NlHviT92s7gyAYMEjxkVYtYTpMwY26+lfcVgcYykJKXCFRMp1QN76iU2/m9qoS2pbqnApA0QACY0+hO584vW4sZKm+0LNl8QqNOUZkl5pTS760lCgdlDofEbg1gwX8IlOSr7QmJIA03A5SJsf+80CxOYqQ5rI0TEgAged7+ommrBZqX0QFlDoFlD8Q8f78aj1mlysCdOwVvOuD+/8AB7TsWQfnHH6TXl/CK8Oy5gVOFaXZcBSdNgACOcAnelTifKvsEYdJ1N4kBcKVJbIMGdMa43BtNWuZk8lw9oo6kyJ8CbbzS5mGMU46pSyVcgSbip8GHVLkDZHBFUQB1MYzIQQBLk4HDgAd4+Mb/OpWIFX5qlenuiambMnvw+M1oypRuom5gVKlB2jU/wAoUOJJt0ojlazt1k1KlLPSPPSasS4AmYB5bDxNAnMxMyEpHp+tSpSukTK3VFSCvnva39jwobiAlVyCD1H7GpUpwMWZvy5jSJXDjfQjvAeHIVbiM7w4H3LBC5PeUdhytJv42qVKYRMqDO2JStRJlVifDePKuGj3gDyEDwH9mpUoYZ6D77wll+HDzxAASCLeERPuJq5jMClOgFWoKUR06GefKfU1KldBln/jDyB3lJI/luYm5Mi9bsNxktsAysTtpWfoa+1KLYCLg2bh3CcZvGIVq/nSPqDNaHOKAr/EYbVNiR/UGpUpJJBoRpAmUqwj3cLKkjokxHle3tXA4SbaGtlxxMXhUEeY2g1KlPRiesWVE7eUoJJ0tqVpjvplJ8xvS6xh3FH/AA8MB00mpUrSJwlpytf+6w/z/wDzX2pUrdonX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6" descr="data:image/jpeg;base64,/9j/4AAQSkZJRgABAQAAAQABAAD/2wCEAAkGBhQSEBUTExQWFBUVFxoaGRUXGB4dHBkeIB0eHRgdHRgbHCYeGiAjHhwaHy8gIycpLCwsGB8xNTAqNSYrLCkBCQoKDgwOGg8PGiwkHyQ0Ly0sLCwsLDItLCwvLDQvKiwsLCotLywsLCwsLCwsLCo0LCwsLCwpLCwsLCkpLCwsLP/AABEIAHYAsgMBIgACEQEDEQH/xAAcAAACAwEBAQEAAAAAAAAAAAAFBgADBAIHAQj/xABDEAABAwIEAwYDBgQDBgcAAAABAgMRACEEBRIxBkFREyJhcYGRMqGxFCNCUsHRB3Lh8DNik0NTgpKi8RUWFyQ0Y9L/xAAZAQADAQEBAAAAAAAAAAAAAAACAwQBAAX/xAAvEQACAgEDAgQEBQUAAAAAAAABAgARAwQSITFBIlFhkXGB0fATQrHh8RQjMqHB/9oADAMBAAIRAxEAPwDzfCsymT1NWYY/eKH9xM1TjsRpSALTyrr4VDpFedyeZV0luHxhSUknx8ZBg/SaJ5PmRS+kg2J3+Y22NLSnJEdFmPX+zW3J1anEg3lQpgEy57ivEheFUf8AKCfQiaXMz4+YZcU0pLhKIBUANJsDYzfeuss1Ly1YgL7qwJ6gyP6eVeb4ye0MA7DZen9KqTHuUt8P+yRnpwvxPtX1jpg+L2X1lMKRuoFcQb7TO96uXmDU2Un3H715/gzDoncg8yfmaIKeAMG086ux4EKb2NSLLmdcmxFuNhzFBuFI96zOYhH50/8AMKyO43DoQJwoUQLy+sGQL90C03MVlTnWHO2CT/ruftS6x9LPsPrGf3vIe5+k1rxKY+JPuKzqxY6j3Fd53h2w1h3W2+z7VCipIUVQQqNzfaga6culVl3AyZ9UyNtIEIZi8FMuQQSUKgTfamHiB9C8uJCka9LSoChqnuzbed6Swqq8S6UoKkiY59K59PjRSWaMxanI7bVE4TvTtlBllryI/wCo156xmKib3p64axQWwkjkog+8/rXi6gADiekgPeU5ThEjCuKP43XVH3KR8hSWpfS/nv4ftTFnOP7LCNN3lySY3gkn9aWnHj09op2FSSWnq4cuPGPEa4nxSqpUk/0qHFdQauw7gUoAbkjlT6jGzY2/MI35PhtGHFtxJ+lKGeOBWJAGwIHrNOuNUWglMWCUjVOxNztceZgeNJp09qDdZKwdRgDfqJ+ZoG4YmeVfgA+cqebZ1GSuZM1KHOolRMG5P97VKMERUJZm7JFXqflBPQD9KHg6rk12py3hvUu3gCUE95oQ7MCLC/jRbhZkJxLa1hWgLSVkD8O5+QnyoThWib16RwNw+5iMMRrQhoLUlU/EoWUpFhsqwUon4RpA3o0WzBbgXO8p4lU03oSEkaiQSkmQYNLeUYX7TiSCQiFx8M7KPIkD0Nem5Jw46z2ySpopW8pSAlUQk7AiLR0pADn2TMXnJ1kYmQhIB1JVOqJ3UkiNonnTk3KNsm2gm4I4gy1bGJhMKWVlISBAlVgBpJEX5U1cNZQ0trtHglJTBUVD4Vcp1C0DlFbMPgcXjM0ZdUypLTJJ1uNhEAzpm11aiIFyIJtRnN8gAC27klUlWqCdoVbeYFqVqcjrjrtKNNiVsl1zFXiDJcKpOoKSSswHEum59bGOlL+VZY88XClBUEriREbDx9fWjec4doKQhtZKm2zrEXBKr2I/vyrTljSGMOkJOpTp+8kEBMmSL2PISL1PpXIJs+8fqkHFD2gXjRTjOFwQjSfv0kKH+ZJH1pUYffdVpbGs7wEjy+pA9ad85wbeIbH2jFYgdmT2aS2yoCRB+BQJEAbwdqB5C03hlhS3CZGlSUpTfnYlXhzH7G7+oYCg36yAadWPK/fzgDFOvtK0uBSFdFJg/Onnhjh4tJcczBH3YSAkJIV8Z3OmREDn1rvNc8wz6VBTThSuSAopgR8MW1i/j8jV3A2cLSXUqJX3EJEqmSkEkALJ8wLTelZcpZKY3LMOjKHeVofDr8IvZzkLbS3NC5AGoJ3tEielutTh5t8oSlslOpV7gQTH6RWvijiedSVJT2ripVpF4mYmTA2Eb0Ly3iNLadEHUTY8hIA+oqfxFZ2VQDx0mzjMo1NFBkEaQf5befKlx025VszLErcbaccUVKKirvRuQJItYWFtqFYhRq/EpRaMlysHbcJ12lrwP1otw7hu1xLaeU0uJ3py/hwR9ruAe6foaYOYs8Q5jEOPNLAQrvFwBOlWwJCeVqX8LwbiSsKLUX30/vFZsZxhipMvLAB5ET7xXDPEjizd54wFEyo8gfGo2UKSa6yktur0mz/0+xXQfL96lAjjHP8Aeuf6hqUyx5QPnK8Nh5EGtLWFANaHcOUGFCPHkaiKRcoAEIZRli3l6UAEgFVzAgdTynb1oq3xQrCgMpLCSoj7tPaKuqLqPL35VOGXSlK1JsSRfw5fOaVMThYecEbLV9ZrNwgkkmoz53xe4hZb0sOwfiCV6Ta+65sSREcpojwJgMRmOIBCW2GUGVuobv8Ayon8R67DnO1JCGPnX6QwLCMOhLLKdLbaQEjr08yYJJPWm4gHNwTYEJowyWm9CAAB1vfqSbk+NK3GWGJa7ZAUYHeSnfTziN48OU0UxWcgfFKJ2UbjxnpS5mHaOpLaH1tgSNKSAD6xImeR51Q6K6lTMxkqbE85exvavK0qJkX329SY2oNxo8vtkug6Q4kSB+ZICVe9j6015hlIZKuukknrHX++tcM4BD+GU24oJGnUFET303EDe90260nHiCLQjMjFzZnmxeVHxH3ovwblScTi0tuHuAKUoyBYC11DSO8R8UA7EiZq9WT+Aq3BLXhldo2dKoI23B3BBsQelTDUKeBCx4mLiXZ9hFsuqbWZiCCBEjyN09Ck7EEUKTmRClAX2kHqP6fSmrD5izjobeOhSUHSqYgCLTpMgcguI21Cq8TwM62sOtrBCSDqPd9lDU3/ANVaoHcT0suc5Fpjz3iUtRUvWd61tYeTyGkapJjb6+VFDwy8e8lCYmwDrZPlAXNDcUwpCilQKVCxSdxRFjcBMSBSt9ZmW+7oQlQlCYIiJA9L+9cPbUSaxA7EhJlUnujx/TehS3O5fyqwHtPDImdG9N3ACoxaPH96V8MknVaQBM9OVMvACv8A3rY8f1FbjPMx+kCZi13l2J7x+prjLcOSV2I+7Vv6Ciy8Ghb7iVFUBSibAQdXWa5+xBDbikzGm/ek7iNqTmcA1GIpq4HdxveMARJi1SuTiz0HzqV07mPT7AWkhQsKALABIF+g+ZmijmKK2wCSkLBMiJsRI8KyvYdIIIn4B6m4JIpS+E+Ka7FlOwy5vOlJQFJCRqlJhJjuxECehqrBNdqVuGO8s8ovA5VlfZ+5ASSIXuTyKSD9K05XhtTWkkphR+ExuBvU+cgJYjMQO7mF8oyEPYhprYLcSD5T3vlNeupflRJsFW/b2P0pE/hnliTi1qJJ7NtRBVeCYSPlNOjjydZblJOmYCgdrHYyOXvTtGKx7vOHk61KcaDJ+fW3y5jzoFh3tLwRNpv4Dlv/ADQPTpTBr1wFAg7BUTI6Ki/rS3nOLbbWFBaXHNUBKAbneCoCPiFWiCIA46zkNIMfECpI8Z2/er+BM5aS2VGFyIiJV4/1pP4/xWpxCZkiSqOth9Z9qq4IysOrWVlXZhMEJUU6idrgiw39qRlyfhKWE1BvfbL8+xZVinhh1kNhVk6QCm1xtyMihri1gHWsnoSdv2rdi8D2eJeSPhISR6g/1rNiYTc2Bsee9RblLcAc+kfitXFmYGce7h3UupgKHMRB5Ham/AcZMqEraW2si7mHXpn+ZMifc0sDCpUDAgcv3isI7h2PiIqig3xnanE2M7uxno7vGrQw5QH3wR+dAV9QfK9Jbba1ujUk9o6qySIkqMJtA3rJgUFagsg6EqH/ABHcD96dcizYLxKHFBJDQWrUQLaUKVIJ2SCN9yegoxi8JMTh1BTIKFwRxdwI7gtKllBCp7zZJgjqCB7ilNSItXufEWcNuMp1okHSe8ReQDEc7E+1eHPrGtQFk6jpHQTajx8i4OovfzOsOoAqClFIKTEDdUW/70wcCf8Azmb31bzHT0oIymUyRXOHWpCgpJIIMgjkeVOSSv0j9jOBnkvuEONAlSpSVCbmRI8qzu8EYktqSC0SYuF8hvaPKteKw6c0wgxDQSMUyNLo/Mkc/Ejl4Us/+Gq7PSBKtWo6T4RyNKyIN1kRiMalx/hzjP8A6/8An/pUrF9hd/Iv3P719rOPKZDJy9zQCltawhxaTpEkAidheuX8G6QgaFhRSTp0GQLEW5UaxmBWUKebKtI0lSkkiJtJixEge9YEvLP4lk3TJUSSCLiTyqV8jMefKMXGqXXnfvAIb5A6pN4HT/MbCtmWMFvWDFyCIPpW3DYGBZNXP4JUWEUrLbKVjE4NwpwpxO3hVO/aEkIcCU9okaimCd07kGeXSmjEcR4GAWMQyTNypQSR1BmD1tXnWIy1ZSRN9xfmLg28QKVMWULUVJ+7P5VX84UB8iKo0zEJtMxzzc92OZ6kSIKXBZSFWKT0V47SKuwSBAOhIBIQhMCI3O42gHpv1ivH+FePnMF92tIeYn4CbpnfQoi3kbeVMuZ/xNW8mcJhnCogp1KSSlCTuEhG5PMyLVWDB3CHM1yHLsS8tCsOEQ1q7dslMrtqBg6TAKTcXk7QaD5fkzOHQeyUqJJlR3JEWtfYV1hMgxjrDbq3kpSshZZQNLipMxrWChJI2JEbTMVXmn8NXFvKDzjzRTENuKS8oCLK1o0oEkGwFoqbU4WzEAGhGYsy4+aszFn+GTHaAAQYMSZB29jPvSrj21KneJtaKa15IvDkpAcWJ0jW6IVyEIG36CpjsGplIUCmCojugT4XJURsaVj05TkwsmQObi9geHHygKCUkESBr73t+lGsFlxbbUF7k/4YTqPmSDbyNbMszEJTJ5CTMn5U5N4/AFsAl64BKRrHzAT7VZt2ncIA1NocTdJ5wvLG3XA2tZSPyggRO5VaB6n3qjMMlw+Hu4SoE9wpUrWoRKlEaQkJFhvTNxBl+CUsLwwLSlCFdoTpJ5GSSQT12tehuFCVp+zYrYG0/Ekjn4G1+ooBkG6iYmuOBB+VNtvKK1F5TYJG5Kh5XANuU3miuYcHMIbS6hCHGl/C+lZAnooK+FXLSa3t8DLdaIbghB5LCTF4E2m3kCflRwiFMvll0H7K+FIcQ4ZSo7AiLJWk85vHrUa61Xd0DVt9BxPROHHjRMjANfXxH9qI6dTF1LDIV2Za53KF2MgRpGomeoq53hNkpCkYjRyhwCJ6ahEetXZnwe4kKaSFHsXVBSgCqe9AWTyTpvIHrWLDurYk9s06ALp13UDyBO5F7G0V6KEjrPMemJ2ih5TVlGAxOAfS6nStB30KmR5GKIZlh231qWwNCjctGAZ56eR8rUNew7WIbT9nWGVCfuzIbJPUT3D43T5VG8G4gBKySofhNiLwIUJBB9RXM/nMC+U+FhwW7PEf6aqlahjHhbtHBHKP2XUruJtmFuBMaFOLw7hBSpBgK2MGefqauzLA9mC4mFNailKwbTvF77c9rUv5YhJxbRBCUknVq2iJINxY7b0+PvoxKSgMF4JBlAWUIT0gxAV5GR61mAqKLC52ZSRwaiRieJlJMapA5URwWODretNwTsTselqU+LMO206EthxBI77bhBKDO2oASD4j3qzhrMg0y6omwKSkHmo6gP3Pgk03UhMi7lETgDIaYx+yPIl4kqAUhGmJ1fokX5i+1xQrPf4VBKlOrf7NJJJ7kgQCVKsokiATETy50Ye42wWB7RGEQ6++Y1q0m3iokTudWkCJPKu+JuI2MQktF13QWlyQ2E/EUpIg+E+9RIFXmUMSYv8ABORYIIOM1KdDaFa0OIsggSdxpVYWidxzoDhuMsQ66GuS1RGrTpB3AuEgAT4Wpp4qwreByosMayHlgSod6D3lFWkQDAAjxpR4Fwc5k2VJMCY7pIKiISNuc0+uggxxw/H7CWW0qbfJSlE6C2EzAi8zHnV2Y/xaaW5K8K6VqgT2iRYbcj1N67wHDDTinW1tqQUKgAgALTfSsCJHMeg6xXOM4JCUFLS+8BqAPePlG8WrPF1mWIJ/8wKViT23dQHFhCuQmAATa9t7b1vxmFCmVjeBqHpf6SKDZjjezOnEMhIKiZSNSV+Im6fKi/CeNQ+4pntEIVKUoSvu69U2SZiRAsetcLPBhXAjeEJbUrlsQkFRAIJm3Kxvy51pRjE9mFKcQmwMKNz8j7mKzBg4V9y51sOgb/Ek3m/IyR4gjpWbN2HAjUFhSQSEylKSURKVk9SJHjprMgJA5mDuBCjkaQpSQtCgRp1QTttF7SDPTrQhSSteoWJ7xHQm/pc7cgKEu5qsLbKnStSBoBJBKBJsk9Lz5zV2GzdYUAe/rIhRHyVAFp58rUo4+dwMrxNjK7W49fvp7G/SN2X5gVILKllBKY1JPIjYjYpMwQbfpkZ4EwqGgvEY3Qvm2luTYiIG5HjtegyO6ogbpUoX66jIo9h3+20IWTpE6m9RSHOgURvBuAbTvSs2F3TwMQ3pVkDtyD8ovhW8Q4n3MOJUB4PM60vjZxLhgDopMaYUNwb9IrUcnbzIOOpU22+m62WU2WPzSd1HwAvbxq7NeDWfs5ebf7FCBftAAEmYAUE9dpA8poFleMThn23UutLCQAS2YUFc569Lgg7GKk02qDK3J46jm79Ow+EszDGKKKL/ANfPubgLGNtsr+7CimLykpUDMWOoW8/GtWBznSlaVuJcQj/ZrUZVf/ZLAsoWO8GKd894bZxROLQsKS+kSBEBYsTIMgkCCARcGa86zXABpwgJbUE7kKUD6wo7+Veql7QbuefkYMxIFekYUqw6hqDrgCrgaRafGvlIxcPLavlMuLqO3DOHCsUlK/hEn5V6xl74KYCQlI2gQPavJslzNtnEJUuIIITO0+NNWN4yDUJELdUO6kWSkfmV/l8Nz86zHQWGwJNTVx1wYnFt9qgBL6BY8lj8qj9DXnXD2DGhztEJPfCdK0gwUi+9wb0wZpjg9BdUp1XiSEj+VA7oH9zXGWYdJQUkau+oi5mLbnmQLeVLyZOKEL8KuZwvGx+FHsR9CKw4jMQTJReIkK8Z/EDXfEDS2wksp1AjvA3i5iwM7c6DIW4sd5GnpNp9+VJFVcwxhe4pxDI0BxRG/e73TqPmKIYT+KcLGtpFuba1IJ9DInyilHG4okJJ/Dbygc6CYhJClA9T+9PVjAIE9mRxnhMQoKU/jcMsAjVIcTBibwVRYH0qx/K14kAYfMmXyDIDjhbUD6Ake1eWL2MGAQFJPoLVWxil/iII3vf0nessHqJ3zno2Z8E5osBL2GQ42Lh5tWsjqYQQtU/yk0tM5e+yqfsriChQIUUKkwZvJKht5Vzl/FeJZUNDrqCROlCyBAgCRt70dw38VXiNDykOgi/atgyNviRE1vhuaNw5Et4ywzi1drBV2rY1QBcJggHkO6QYPNJoZhEqDbKne4oWSSlPdCSEp1T8QJI32Amjp4hwmJSG3WUKSB8La45Ec+8LE86tbwGXFotNuP4cFWoTJ0nnBvY9DWsUaB4h0nmj2SLLyUIlzUruhA1BUWOkjeL8rc6aW8ixGHZQr7wASNIUkkyfh0pUbzPXflFNWC4cCXNTGKZUNoKRMTJmFQT/AMN+dCOJeEMY4rUtReSCdCUBAKBvzUkXsLD6VrbWqhCSwbuLmMwJu8NlHviT92s7gyAYMEjxkVYtYTpMwY26+lfcVgcYykJKXCFRMp1QN76iU2/m9qoS2pbqnApA0QACY0+hO584vW4sZKm+0LNl8QqNOUZkl5pTS760lCgdlDofEbg1gwX8IlOSr7QmJIA03A5SJsf+80CxOYqQ5rI0TEgAged7+ommrBZqX0QFlDoFlD8Q8f78aj1mlysCdOwVvOuD+/8AB7TsWQfnHH6TXl/CK8Oy5gVOFaXZcBSdNgACOcAnelTifKvsEYdJ1N4kBcKVJbIMGdMa43BtNWuZk8lw9oo6kyJ8CbbzS5mGMU46pSyVcgSbip8GHVLkDZHBFUQB1MYzIQQBLk4HDgAd4+Mb/OpWIFX5qlenuiambMnvw+M1oypRuom5gVKlB2jU/wAoUOJJt0ojlazt1k1KlLPSPPSasS4AmYB5bDxNAnMxMyEpHp+tSpSukTK3VFSCvnva39jwobiAlVyCD1H7GpUpwMWZvy5jSJXDjfQjvAeHIVbiM7w4H3LBC5PeUdhytJv42qVKYRMqDO2JStRJlVifDePKuGj3gDyEDwH9mpUoYZ6D77wll+HDzxAASCLeERPuJq5jMClOgFWoKUR06GefKfU1KldBln/jDyB3lJI/luYm5Mi9bsNxktsAysTtpWfoa+1KLYCLg2bh3CcZvGIVq/nSPqDNaHOKAr/EYbVNiR/UGpUpJJBoRpAmUqwj3cLKkjokxHle3tXA4SbaGtlxxMXhUEeY2g1KlPRiesWVE7eUoJJ0tqVpjvplJ8xvS6xh3FH/AA8MB00mpUrSJwlpytf+6w/z/wDzX2pUrdonX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104" name="Picture 8" descr="http://www.wpi.edu/Images/CMS/ArtsSciences/dept-robotics.jpg">
            <a:hlinkClick r:id="rId16" action="ppaction://hlinkfile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2252254"/>
            <a:ext cx="2124075" cy="1409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wpi.edu/Images/CMS/RBE/MQP_Robotic_Gloves_rdax_300x132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59636" y="3277729"/>
            <a:ext cx="1428750" cy="1257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www.wpi.edu/Images/CMS/News/wpiR224_4Csm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5075" y="5265606"/>
            <a:ext cx="2041451" cy="15079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D7CB0-49B0-FC48-9E90-7F057B05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3458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/>
                <a:cs typeface="ＭＳ Ｐゴシック"/>
              </a:rPr>
              <a:t>But …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Not everything fit	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Do not require</a:t>
            </a:r>
          </a:p>
          <a:p>
            <a:pPr lvl="1" eaLnBrk="1" hangingPunct="1">
              <a:buClr>
                <a:srgbClr val="0066FF"/>
              </a:buClr>
            </a:pPr>
            <a:r>
              <a:rPr lang="en-US" dirty="0">
                <a:ea typeface="ＭＳ Ｐゴシック"/>
              </a:rPr>
              <a:t>Algorithms</a:t>
            </a:r>
          </a:p>
          <a:p>
            <a:pPr lvl="1" eaLnBrk="1" hangingPunct="1">
              <a:buClr>
                <a:srgbClr val="0066FF"/>
              </a:buClr>
            </a:pPr>
            <a:r>
              <a:rPr lang="en-US" dirty="0">
                <a:ea typeface="ＭＳ Ｐゴシック"/>
              </a:rPr>
              <a:t>Artificial Intelligence</a:t>
            </a:r>
          </a:p>
          <a:p>
            <a:pPr lvl="1" eaLnBrk="1" hangingPunct="1">
              <a:buClr>
                <a:srgbClr val="0066FF"/>
              </a:buClr>
            </a:pPr>
            <a:r>
              <a:rPr lang="en-US" dirty="0">
                <a:ea typeface="ＭＳ Ｐゴシック"/>
              </a:rPr>
              <a:t>Signals</a:t>
            </a:r>
          </a:p>
          <a:p>
            <a:pPr lvl="1" eaLnBrk="1" hangingPunct="1">
              <a:buClr>
                <a:srgbClr val="0066FF"/>
              </a:buClr>
            </a:pPr>
            <a:r>
              <a:rPr lang="en-US" dirty="0">
                <a:ea typeface="ＭＳ Ｐゴシック"/>
              </a:rPr>
              <a:t>Mechanical Design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4 years of really good stuff!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4C56A-FF89-7B40-B6F4-5F0FD58A1E10}"/>
              </a:ext>
            </a:extLst>
          </p:cNvPr>
          <p:cNvGrpSpPr/>
          <p:nvPr/>
        </p:nvGrpSpPr>
        <p:grpSpPr>
          <a:xfrm>
            <a:off x="4038600" y="1828800"/>
            <a:ext cx="2905496" cy="2308324"/>
            <a:chOff x="4702629" y="2434446"/>
            <a:chExt cx="2905496" cy="2308324"/>
          </a:xfrm>
        </p:grpSpPr>
        <p:sp>
          <p:nvSpPr>
            <p:cNvPr id="4" name="TextBox 3"/>
            <p:cNvSpPr txBox="1"/>
            <p:nvPr/>
          </p:nvSpPr>
          <p:spPr>
            <a:xfrm>
              <a:off x="4702629" y="2434446"/>
              <a:ext cx="62939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400" dirty="0"/>
                <a:t>}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91200" y="3200400"/>
              <a:ext cx="181692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Available as electives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4DDC1-FADC-2243-81EF-37FA06B1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1534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About WPI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0" y="1371600"/>
            <a:ext cx="54864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Private, founded in 1865</a:t>
            </a:r>
          </a:p>
          <a:p>
            <a:pPr marL="0" indent="0">
              <a:buNone/>
            </a:pPr>
            <a:r>
              <a:rPr lang="en-US" dirty="0"/>
              <a:t>Focus on 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•"/>
            </a:pPr>
            <a:r>
              <a:rPr lang="en-US" dirty="0"/>
              <a:t>Engineering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•"/>
            </a:pPr>
            <a:r>
              <a:rPr lang="en-US" dirty="0"/>
              <a:t>Science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•"/>
            </a:pPr>
            <a:r>
              <a:rPr lang="en-US" dirty="0"/>
              <a:t>Management</a:t>
            </a:r>
          </a:p>
          <a:p>
            <a:pPr marL="0" indent="0">
              <a:buNone/>
            </a:pPr>
            <a:r>
              <a:rPr lang="en-US" dirty="0"/>
              <a:t>Granting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•"/>
            </a:pPr>
            <a:r>
              <a:rPr lang="en-US" dirty="0"/>
              <a:t>BS, BA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•"/>
            </a:pPr>
            <a:r>
              <a:rPr lang="en-US" dirty="0"/>
              <a:t>MS, MEng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•"/>
            </a:pPr>
            <a:r>
              <a:rPr lang="en-US" dirty="0"/>
              <a:t>PhD</a:t>
            </a:r>
          </a:p>
          <a:p>
            <a:pPr marL="0" indent="0">
              <a:buNone/>
            </a:pPr>
            <a:r>
              <a:rPr lang="en-US" dirty="0"/>
              <a:t>60+ disciplines</a:t>
            </a:r>
          </a:p>
        </p:txBody>
      </p:sp>
      <p:pic>
        <p:nvPicPr>
          <p:cNvPr id="26632" name="Picture 8" descr="35_2_18_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71600"/>
            <a:ext cx="3092450" cy="502285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D41E9-5864-EC42-AA56-A6FBD0E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1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Roadmap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39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Background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Mechatronics &amp; Robotics Education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Engineering a Major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C00000"/>
                </a:solidFill>
              </a:rPr>
              <a:t>Outcome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861B8-007D-1243-A5E6-E380439D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99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Enrollment</a:t>
            </a:r>
            <a:endParaRPr lang="en-US" sz="1800" b="1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085348584"/>
              </p:ext>
            </p:extLst>
          </p:nvPr>
        </p:nvGraphicFramePr>
        <p:xfrm>
          <a:off x="760288" y="1253252"/>
          <a:ext cx="7849455" cy="5168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63B8-949A-2D44-8F18-F40DD0C6DA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59DA9-54F5-F041-91DB-31A4302610F1}"/>
              </a:ext>
            </a:extLst>
          </p:cNvPr>
          <p:cNvSpPr txBox="1"/>
          <p:nvPr/>
        </p:nvSpPr>
        <p:spPr>
          <a:xfrm>
            <a:off x="3886200" y="3657600"/>
            <a:ext cx="4267200" cy="1600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1600" dirty="0"/>
              <a:t>Business Plan:	15-25 students</a:t>
            </a:r>
          </a:p>
          <a:p>
            <a:r>
              <a:rPr lang="en-US" sz="1600" dirty="0"/>
              <a:t>Day 1:		80 students</a:t>
            </a:r>
          </a:p>
          <a:p>
            <a:r>
              <a:rPr lang="en-US" sz="1600" dirty="0"/>
              <a:t>Today:		~700 students</a:t>
            </a:r>
          </a:p>
          <a:p>
            <a:r>
              <a:rPr lang="en-US" sz="1600" dirty="0"/>
              <a:t>		3</a:t>
            </a:r>
            <a:r>
              <a:rPr lang="en-US" sz="1600" baseline="30000" dirty="0"/>
              <a:t>rd</a:t>
            </a:r>
            <a:r>
              <a:rPr lang="en-US" sz="1600" dirty="0"/>
              <a:t> largest enrollment</a:t>
            </a:r>
          </a:p>
          <a:p>
            <a:r>
              <a:rPr lang="en-US" sz="1600" dirty="0"/>
              <a:t>		17 FT faculty</a:t>
            </a:r>
          </a:p>
          <a:p>
            <a:r>
              <a:rPr lang="en-US" sz="1600" dirty="0"/>
              <a:t>		Newest department</a:t>
            </a:r>
          </a:p>
        </p:txBody>
      </p:sp>
    </p:spTree>
    <p:extLst>
      <p:ext uri="{BB962C8B-B14F-4D97-AF65-F5344CB8AC3E}">
        <p14:creationId xmlns:p14="http://schemas.microsoft.com/office/powerpoint/2010/main" val="121704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l="16056" t="38430" r="34207" b="33570"/>
          <a:stretch/>
        </p:blipFill>
        <p:spPr>
          <a:xfrm>
            <a:off x="51229" y="833743"/>
            <a:ext cx="1981034" cy="697031"/>
          </a:xfrm>
          <a:prstGeom prst="rect">
            <a:avLst/>
          </a:prstGeom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14908" y="71288"/>
            <a:ext cx="8229600" cy="943419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ea typeface="ＭＳ Ｐゴシック"/>
                <a:cs typeface="Arial" panose="020B0604020202020204" pitchFamily="34" charset="0"/>
              </a:rPr>
              <a:t>Jobs &amp; Internships</a:t>
            </a:r>
          </a:p>
        </p:txBody>
      </p:sp>
      <p:pic>
        <p:nvPicPr>
          <p:cNvPr id="3074" name="Picture 2" descr="http://www.bostondynamics.com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97" y="5009957"/>
            <a:ext cx="1975111" cy="4630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0" y="3360369"/>
            <a:ext cx="2732272" cy="42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53" t="14715" r="5714" b="16218"/>
          <a:stretch/>
        </p:blipFill>
        <p:spPr>
          <a:xfrm>
            <a:off x="27292" y="4530542"/>
            <a:ext cx="2000251" cy="522515"/>
          </a:xfrm>
          <a:prstGeom prst="rect">
            <a:avLst/>
          </a:prstGeom>
        </p:spPr>
      </p:pic>
      <p:pic>
        <p:nvPicPr>
          <p:cNvPr id="1040" name="Picture 16" descr="http://www.realwire.com/writeitfiles/QinetiQ-logo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475" y="2498300"/>
            <a:ext cx="1799704" cy="492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838" y="5574645"/>
            <a:ext cx="1986778" cy="608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645" y="1319978"/>
            <a:ext cx="1873749" cy="52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5395" y="3593711"/>
            <a:ext cx="1917453" cy="336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980" y="6067990"/>
            <a:ext cx="1642837" cy="6845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8420" y="5635473"/>
            <a:ext cx="1179612" cy="347287"/>
          </a:xfrm>
          <a:prstGeom prst="rect">
            <a:avLst/>
          </a:prstGeom>
        </p:spPr>
      </p:pic>
      <p:pic>
        <p:nvPicPr>
          <p:cNvPr id="2052" name="Picture 4" descr="http://ridesolutions.org/wp-content/uploads/2014/08/new-uber-log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95" y="4190767"/>
            <a:ext cx="1114085" cy="11140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869" y="6309850"/>
            <a:ext cx="1376318" cy="3500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9091" y="870868"/>
            <a:ext cx="2021755" cy="54705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483" y="5299108"/>
            <a:ext cx="1867658" cy="4538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5688" y="3166026"/>
            <a:ext cx="1522550" cy="799339"/>
          </a:xfrm>
          <a:prstGeom prst="rect">
            <a:avLst/>
          </a:prstGeom>
        </p:spPr>
      </p:pic>
      <p:pic>
        <p:nvPicPr>
          <p:cNvPr id="1026" name="Picture 2" descr="ArcBotic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28" y="2614247"/>
            <a:ext cx="1906257" cy="6290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1.wikia.nocookie.net/__cb20100705173260/officialroblox/images/thumb/a/aa/U.S_Military_Logo!.jpg/363px-U.S_Military_Logo!.jpg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014" y="1601834"/>
            <a:ext cx="727211" cy="961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logok.org/wp-content/uploads/2011/04/segway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7112" y="2259379"/>
            <a:ext cx="1437161" cy="8206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spectrum.ieee.org/img/rethink_robotics-1340085972089.jpg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7452" y="5301374"/>
            <a:ext cx="1429248" cy="8670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oneybeerobotics.com/templates/hb-new/images/header115h.jp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55777" y="3759071"/>
            <a:ext cx="1698506" cy="5542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232" y="3990111"/>
            <a:ext cx="2456382" cy="3783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688" y="4037452"/>
            <a:ext cx="1745158" cy="406880"/>
          </a:xfrm>
          <a:prstGeom prst="rect">
            <a:avLst/>
          </a:prstGeom>
        </p:spPr>
      </p:pic>
      <p:pic>
        <p:nvPicPr>
          <p:cNvPr id="4" name="Picture 4" descr="http://www.navy.mil/navydata/questions/usn-logo.gif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5105" y="5755198"/>
            <a:ext cx="1025111" cy="10251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8413" y="1590108"/>
            <a:ext cx="981338" cy="9615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507" r="2296" b="16026"/>
          <a:stretch/>
        </p:blipFill>
        <p:spPr>
          <a:xfrm>
            <a:off x="7683260" y="6337540"/>
            <a:ext cx="1403232" cy="460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1233" y="4470845"/>
            <a:ext cx="2106427" cy="4584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31763" y="1395305"/>
            <a:ext cx="773473" cy="978680"/>
          </a:xfrm>
          <a:prstGeom prst="rect">
            <a:avLst/>
          </a:prstGeom>
        </p:spPr>
      </p:pic>
      <p:pic>
        <p:nvPicPr>
          <p:cNvPr id="2050" name="Picture 2" descr="http://static.wixstatic.com/media/2b0fad_d441f90754dc45799d9f297c1d6b00d1.png_srz_p_175_54_75_22_0.50_1.20_0.00_png_srz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3" y="6143608"/>
            <a:ext cx="1666875" cy="5143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8323" y="3107176"/>
            <a:ext cx="2280796" cy="467078"/>
          </a:xfrm>
          <a:prstGeom prst="rect">
            <a:avLst/>
          </a:prstGeom>
        </p:spPr>
      </p:pic>
      <p:pic>
        <p:nvPicPr>
          <p:cNvPr id="2054" name="Picture 6" descr="http://www.nrec.ri.cmu.edu/top/logo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106" y="911173"/>
            <a:ext cx="1815050" cy="9334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444129" y="1785651"/>
            <a:ext cx="998561" cy="998561"/>
          </a:xfrm>
          <a:prstGeom prst="rect">
            <a:avLst/>
          </a:prstGeom>
        </p:spPr>
      </p:pic>
      <p:pic>
        <p:nvPicPr>
          <p:cNvPr id="2056" name="Picture 8" descr="http://www.autoharvest.org/images/members/utc/utc.png"/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0104" y="5790912"/>
            <a:ext cx="1610264" cy="383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adsinc.com/blog/wp-content/uploads/2013/04/protonex-logo_210x210.jpg"/>
          <p:cNvPicPr>
            <a:picLocks noChangeAspect="1" noChangeArrowheads="1"/>
          </p:cNvPicPr>
          <p:nvPr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89" r="-356"/>
          <a:stretch/>
        </p:blipFill>
        <p:spPr bwMode="auto">
          <a:xfrm>
            <a:off x="6335851" y="1713004"/>
            <a:ext cx="1093118" cy="749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ekaresearch.com/images/deka_logo.jp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179" y="2949862"/>
            <a:ext cx="1732099" cy="6374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6824" y="2632161"/>
            <a:ext cx="1257300" cy="576322"/>
          </a:xfrm>
          <a:prstGeom prst="rect">
            <a:avLst/>
          </a:prstGeom>
        </p:spPr>
      </p:pic>
      <p:pic>
        <p:nvPicPr>
          <p:cNvPr id="5" name="Picture 2" descr="http://files.carnegierobotics.com/logos/CRL_logo_white_sm.png"/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4197" y="1844353"/>
            <a:ext cx="1755778" cy="6881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6653" y="4872307"/>
            <a:ext cx="3308377" cy="6911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541" y="4585136"/>
            <a:ext cx="1441886" cy="417762"/>
          </a:xfrm>
          <a:prstGeom prst="rect">
            <a:avLst/>
          </a:prstGeom>
        </p:spPr>
      </p:pic>
      <p:pic>
        <p:nvPicPr>
          <p:cNvPr id="1030" name="Picture 6" descr="http://medillmoneymavens.com/wp-content/uploads/2010/08/caterpillar.gif"/>
          <p:cNvPicPr>
            <a:picLocks noChangeAspect="1" noChangeArrowheads="1"/>
          </p:cNvPicPr>
          <p:nvPr/>
        </p:nvPicPr>
        <p:blipFill rotWithShape="1"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8" t="25708" r="3295" b="28066"/>
          <a:stretch/>
        </p:blipFill>
        <p:spPr bwMode="auto">
          <a:xfrm>
            <a:off x="3492615" y="1039311"/>
            <a:ext cx="1192322" cy="4006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hackster.imgix.net/uploads/avatar/file/16912/150px-Emblem_square_nobg.png?w=200&amp;h=200&amp;fit=crop&amp;s=e62ac79141d374330f5d328b5bc12271"/>
          <p:cNvPicPr>
            <a:picLocks noChangeAspect="1" noChangeArrowheads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7660" y="4266370"/>
            <a:ext cx="899387" cy="10279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86" b="17429"/>
          <a:stretch/>
        </p:blipFill>
        <p:spPr>
          <a:xfrm>
            <a:off x="2710537" y="4050017"/>
            <a:ext cx="2069737" cy="432707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804196-43A7-A94E-B969-F36720FB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743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/>
                <a:cs typeface="ＭＳ Ｐゴシック"/>
              </a:rPr>
              <a:t>Lessons Learned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5094890"/>
          </a:xfrm>
        </p:spPr>
        <p:txBody>
          <a:bodyPr>
            <a:normAutofit/>
          </a:bodyPr>
          <a:lstStyle/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Robotics is a highly viable major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Need vision &amp; passion… &amp; a business plan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Bottom-up approach better than top-down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Top-down approach better than bottom-up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Well-designed curriculum evolves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Stick to your principles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Be open to compromise on anything else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Communicate &amp; cooperate</a:t>
            </a:r>
          </a:p>
          <a:p>
            <a:pPr eaLnBrk="1" hangingPunct="1">
              <a:buClr>
                <a:srgbClr val="0066FF"/>
              </a:buClr>
            </a:pPr>
            <a:r>
              <a:rPr lang="en-US" dirty="0">
                <a:ea typeface="ＭＳ Ｐゴシック"/>
                <a:cs typeface="ＭＳ Ｐゴシック"/>
              </a:rPr>
              <a:t>Students – and faculty – will work hard</a:t>
            </a:r>
          </a:p>
          <a:p>
            <a:pPr eaLnBrk="1" hangingPunct="1">
              <a:buClr>
                <a:srgbClr val="0066FF"/>
              </a:buClr>
            </a:pPr>
            <a:r>
              <a:rPr lang="en-US" b="1" dirty="0">
                <a:ea typeface="ＭＳ Ｐゴシック"/>
                <a:cs typeface="ＭＳ Ｐゴシック"/>
              </a:rPr>
              <a:t>Be bold &amp; Have fun!</a:t>
            </a:r>
          </a:p>
          <a:p>
            <a:pPr eaLnBrk="1" hangingPunct="1"/>
            <a:endParaRPr lang="en-US" dirty="0">
              <a:ea typeface="ＭＳ Ｐゴシック"/>
              <a:cs typeface="ＭＳ Ｐゴシック"/>
            </a:endParaRPr>
          </a:p>
        </p:txBody>
      </p:sp>
      <p:sp>
        <p:nvSpPr>
          <p:cNvPr id="133125" name="AutoShape 5"/>
          <p:cNvSpPr>
            <a:spLocks/>
          </p:cNvSpPr>
          <p:nvPr/>
        </p:nvSpPr>
        <p:spPr bwMode="auto">
          <a:xfrm>
            <a:off x="7467600" y="1371600"/>
            <a:ext cx="1422400" cy="1117600"/>
          </a:xfrm>
          <a:prstGeom prst="borderCallout1">
            <a:avLst>
              <a:gd name="adj1" fmla="val 10227"/>
              <a:gd name="adj2" fmla="val -5356"/>
              <a:gd name="adj3" fmla="val 129374"/>
              <a:gd name="adj4" fmla="val -1973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>
                <a:solidFill>
                  <a:schemeClr val="bg1"/>
                </a:solidFill>
              </a:rPr>
              <a:t>For faculty buy-in</a:t>
            </a:r>
          </a:p>
        </p:txBody>
      </p:sp>
      <p:sp>
        <p:nvSpPr>
          <p:cNvPr id="133126" name="AutoShape 6"/>
          <p:cNvSpPr>
            <a:spLocks/>
          </p:cNvSpPr>
          <p:nvPr/>
        </p:nvSpPr>
        <p:spPr bwMode="auto">
          <a:xfrm>
            <a:off x="7162800" y="4953000"/>
            <a:ext cx="1878341" cy="1117600"/>
          </a:xfrm>
          <a:prstGeom prst="borderCallout1">
            <a:avLst>
              <a:gd name="adj1" fmla="val 89773"/>
              <a:gd name="adj2" fmla="val -4449"/>
              <a:gd name="adj3" fmla="val -124292"/>
              <a:gd name="adj4" fmla="val -4449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>
                <a:solidFill>
                  <a:schemeClr val="bg1"/>
                </a:solidFill>
              </a:rPr>
              <a:t>For curriculum design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F07A3-D1B2-7C43-A4E8-DB10F60B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8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build="p"/>
      <p:bldP spid="133125" grpId="0" animBg="1"/>
      <p:bldP spid="1331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46795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C00000"/>
                </a:solidFill>
                <a:latin typeface="+mn-lt"/>
                <a:cs typeface="Georgia"/>
              </a:rPr>
              <a:t>A Robot in Every Home</a:t>
            </a:r>
            <a:endParaRPr lang="en-US" sz="2800" b="1" dirty="0">
              <a:solidFill>
                <a:srgbClr val="C00000"/>
              </a:solidFill>
              <a:latin typeface="+mn-lt"/>
              <a:cs typeface="Georgia"/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95911"/>
            <a:ext cx="8229600" cy="1190089"/>
          </a:xfrm>
        </p:spPr>
        <p:txBody>
          <a:bodyPr>
            <a:noAutofit/>
          </a:bodyPr>
          <a:lstStyle/>
          <a:p>
            <a:pPr indent="7938">
              <a:lnSpc>
                <a:spcPct val="90000"/>
              </a:lnSpc>
            </a:pPr>
            <a:r>
              <a:rPr lang="en-US" sz="3200" i="1" dirty="0"/>
              <a:t>Scientific American, January 2007</a:t>
            </a:r>
            <a:br>
              <a:rPr lang="en-US" sz="3200" i="1" dirty="0"/>
            </a:br>
            <a:endParaRPr lang="en-US" sz="3600" i="1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93725" y="5837238"/>
            <a:ext cx="777969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sz="4000" i="1" dirty="0">
                <a:latin typeface="Calibri"/>
                <a:cs typeface="Calibri"/>
              </a:rPr>
              <a:t>— </a:t>
            </a:r>
            <a:r>
              <a:rPr lang="en-US" sz="4000" i="1" dirty="0"/>
              <a:t>Bill Gates</a:t>
            </a:r>
            <a:r>
              <a:rPr lang="en-US" sz="4000" dirty="0"/>
              <a:t>, </a:t>
            </a:r>
            <a:r>
              <a:rPr lang="en-US" sz="4000" i="1" dirty="0"/>
              <a:t>Microsoft Chairman</a:t>
            </a:r>
            <a:r>
              <a:rPr lang="en-US" sz="2800" i="1" dirty="0"/>
              <a:t> </a:t>
            </a:r>
          </a:p>
          <a:p>
            <a:endParaRPr lang="en-US" dirty="0"/>
          </a:p>
        </p:txBody>
      </p:sp>
      <p:pic>
        <p:nvPicPr>
          <p:cNvPr id="1026" name="Picture 2" descr="http://www.scientificamerican.com/sciam/cache/file/3F2D67BD-7F35-419B-96488CF22712D6D2_arti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76400"/>
            <a:ext cx="3678234" cy="495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0200" y="2626278"/>
            <a:ext cx="848360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i="1" dirty="0"/>
              <a:t>“I can envision a future in which robotic devices will become a nearly ubiquitous part of our day-to-day lives… to see, hear, touch and manipulate objects in places where we are not physically present.” </a:t>
            </a:r>
          </a:p>
          <a:p>
            <a:pPr indent="7938" eaLnBrk="1" hangingPunct="1">
              <a:lnSpc>
                <a:spcPct val="90000"/>
              </a:lnSpc>
              <a:buFont typeface="Wingdings" pitchFamily="2" charset="2"/>
              <a:buNone/>
            </a:pPr>
            <a:br>
              <a:rPr lang="en-US" sz="3200" i="1" dirty="0"/>
            </a:br>
            <a:endParaRPr lang="en-US" sz="3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03A9A-85BE-6943-A82F-1B0503CB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3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Factors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1939" y="1371600"/>
            <a:ext cx="315894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397" y="4187637"/>
            <a:ext cx="3190617" cy="212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94283"/>
          </a:xfrm>
        </p:spPr>
        <p:txBody>
          <a:bodyPr>
            <a:normAutofit/>
          </a:bodyPr>
          <a:lstStyle/>
          <a:p>
            <a:pPr marL="0" indent="0">
              <a:buClr>
                <a:srgbClr val="0000FF"/>
              </a:buClr>
              <a:buNone/>
            </a:pPr>
            <a:r>
              <a:rPr lang="en-US" dirty="0"/>
              <a:t>Double at regular intervals</a:t>
            </a:r>
          </a:p>
          <a:p>
            <a:pPr>
              <a:buClr>
                <a:srgbClr val="0000FF"/>
              </a:buClr>
            </a:pPr>
            <a:r>
              <a:rPr lang="en-US" dirty="0"/>
              <a:t>Moore’s Law</a:t>
            </a:r>
          </a:p>
          <a:p>
            <a:pPr marL="0" indent="0">
              <a:buClr>
                <a:srgbClr val="0000FF"/>
              </a:buClr>
              <a:buNone/>
            </a:pPr>
            <a:r>
              <a:rPr lang="en-US" dirty="0"/>
              <a:t>   Processors @ 1.5-2 years</a:t>
            </a:r>
          </a:p>
          <a:p>
            <a:pPr>
              <a:buClr>
                <a:srgbClr val="0000FF"/>
              </a:buClr>
            </a:pPr>
            <a:endParaRPr lang="en-US" dirty="0"/>
          </a:p>
          <a:p>
            <a:pPr marL="0" indent="0">
              <a:buClr>
                <a:srgbClr val="0000FF"/>
              </a:buClr>
              <a:buNone/>
            </a:pPr>
            <a:endParaRPr lang="en-US" dirty="0"/>
          </a:p>
          <a:p>
            <a:pPr>
              <a:buClr>
                <a:srgbClr val="0000FF"/>
              </a:buClr>
            </a:pPr>
            <a:r>
              <a:rPr lang="en-US" dirty="0"/>
              <a:t>Kryder’s Law</a:t>
            </a:r>
          </a:p>
          <a:p>
            <a:pPr marL="0" indent="0">
              <a:buClr>
                <a:srgbClr val="0000FF"/>
              </a:buClr>
              <a:buNone/>
            </a:pPr>
            <a:r>
              <a:rPr lang="en-US" dirty="0"/>
              <a:t>   Storage @ 1.5 years</a:t>
            </a:r>
          </a:p>
          <a:p>
            <a:pPr>
              <a:buClr>
                <a:srgbClr val="0000FF"/>
              </a:buClr>
            </a:pPr>
            <a:endParaRPr lang="en-US" dirty="0"/>
          </a:p>
          <a:p>
            <a:pPr>
              <a:buClr>
                <a:srgbClr val="0000FF"/>
              </a:buClr>
            </a:pPr>
            <a:endParaRPr lang="en-US" dirty="0"/>
          </a:p>
          <a:p>
            <a:pPr>
              <a:buClr>
                <a:srgbClr val="0000FF"/>
              </a:buClr>
            </a:pPr>
            <a:r>
              <a:rPr lang="en-US" dirty="0"/>
              <a:t>Butter’s Law – Network @ 9 months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41C32-4AB4-824F-90D2-752B0945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The Robotics Equation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 rot="19927787">
            <a:off x="3867150" y="3132138"/>
            <a:ext cx="4554538" cy="793750"/>
          </a:xfrm>
          <a:prstGeom prst="rightArrow">
            <a:avLst>
              <a:gd name="adj1" fmla="val 50000"/>
              <a:gd name="adj2" fmla="val 14345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 b="1" dirty="0"/>
              <a:t>                      NEED</a:t>
            </a:r>
            <a:endParaRPr lang="en-US" dirty="0"/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 rot="1956845">
            <a:off x="3743325" y="3068638"/>
            <a:ext cx="4554538" cy="793750"/>
          </a:xfrm>
          <a:prstGeom prst="rightArrow">
            <a:avLst>
              <a:gd name="adj1" fmla="val 50000"/>
              <a:gd name="adj2" fmla="val 14345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 b="1" dirty="0"/>
              <a:t>COST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889000" y="3254375"/>
            <a:ext cx="4368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>
              <a:buClr>
                <a:schemeClr val="accent1"/>
              </a:buClr>
              <a:buFont typeface="Wingdings" pitchFamily="-107" charset="2"/>
              <a:buNone/>
            </a:pPr>
            <a:r>
              <a:rPr lang="en-US" sz="2800" dirty="0"/>
              <a:t>Defense &amp; Security,</a:t>
            </a:r>
          </a:p>
          <a:p>
            <a:pPr algn="l">
              <a:buClr>
                <a:schemeClr val="accent1"/>
              </a:buClr>
              <a:buFont typeface="Wingdings" pitchFamily="-107" charset="2"/>
              <a:buNone/>
            </a:pPr>
            <a:r>
              <a:rPr lang="en-US" sz="2800" dirty="0"/>
              <a:t>Medicine &amp; Elder care, </a:t>
            </a:r>
          </a:p>
          <a:p>
            <a:pPr algn="l">
              <a:buClr>
                <a:schemeClr val="accent1"/>
              </a:buClr>
              <a:buFont typeface="Wingdings" pitchFamily="-107" charset="2"/>
              <a:buNone/>
            </a:pPr>
            <a:r>
              <a:rPr lang="en-US" sz="2800" dirty="0"/>
              <a:t>Consumer,</a:t>
            </a:r>
          </a:p>
          <a:p>
            <a:pPr algn="l">
              <a:buClr>
                <a:schemeClr val="accent1"/>
              </a:buClr>
              <a:buFont typeface="Wingdings" pitchFamily="-107" charset="2"/>
              <a:buNone/>
            </a:pPr>
            <a:r>
              <a:rPr lang="en-US" sz="2800" dirty="0"/>
              <a:t>Manufacturing, </a:t>
            </a:r>
          </a:p>
          <a:p>
            <a:pPr algn="l">
              <a:buClr>
                <a:schemeClr val="accent1"/>
              </a:buClr>
              <a:buFont typeface="Wingdings" pitchFamily="-107" charset="2"/>
              <a:buNone/>
            </a:pPr>
            <a:r>
              <a:rPr lang="en-US" sz="2800" dirty="0"/>
              <a:t>Logistics,</a:t>
            </a:r>
          </a:p>
          <a:p>
            <a:pPr algn="l">
              <a:buClr>
                <a:schemeClr val="accent1"/>
              </a:buClr>
              <a:buFont typeface="Wingdings" pitchFamily="-107" charset="2"/>
              <a:buNone/>
            </a:pPr>
            <a:r>
              <a:rPr lang="en-US" sz="2800" dirty="0"/>
              <a:t>Entertainment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806950" y="4338638"/>
            <a:ext cx="4182504" cy="268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>
              <a:buClr>
                <a:schemeClr val="accent1"/>
              </a:buClr>
              <a:buFont typeface="Wingdings" pitchFamily="-107" charset="2"/>
              <a:buNone/>
            </a:pPr>
            <a:r>
              <a:rPr lang="en-US" sz="2400" i="1" dirty="0"/>
              <a:t>Tasks that are too</a:t>
            </a:r>
          </a:p>
          <a:p>
            <a:pPr marL="282575" indent="-282575" algn="l">
              <a:buClr>
                <a:srgbClr val="0066FF"/>
              </a:buClr>
              <a:buFont typeface="Arial" panose="020B0604020202020204" pitchFamily="34" charset="0"/>
              <a:buChar char="̵"/>
            </a:pPr>
            <a:r>
              <a:rPr lang="en-US" sz="2400" i="1" dirty="0"/>
              <a:t>Dull</a:t>
            </a:r>
          </a:p>
          <a:p>
            <a:pPr marL="282575" indent="-282575" algn="l">
              <a:buClr>
                <a:srgbClr val="0066FF"/>
              </a:buClr>
              <a:buFont typeface="Arial" panose="020B0604020202020204" pitchFamily="34" charset="0"/>
              <a:buChar char="̵"/>
            </a:pPr>
            <a:r>
              <a:rPr lang="en-US" sz="2400" i="1" dirty="0"/>
              <a:t>Dangerous    The 3 Ds</a:t>
            </a:r>
          </a:p>
          <a:p>
            <a:pPr marL="282575" indent="-282575" algn="l">
              <a:buClr>
                <a:srgbClr val="0066FF"/>
              </a:buClr>
              <a:buFont typeface="Arial" panose="020B0604020202020204" pitchFamily="34" charset="0"/>
              <a:buChar char="̵"/>
            </a:pPr>
            <a:r>
              <a:rPr lang="en-US" sz="2400" i="1" dirty="0"/>
              <a:t>Dirty</a:t>
            </a:r>
          </a:p>
          <a:p>
            <a:pPr algn="l">
              <a:buClr>
                <a:schemeClr val="accent1"/>
              </a:buClr>
            </a:pPr>
            <a:r>
              <a:rPr lang="en-US" sz="2400" i="1" dirty="0"/>
              <a:t>for humans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400800" y="4267200"/>
            <a:ext cx="482600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600" dirty="0"/>
              <a:t>}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1848677" y="1355928"/>
            <a:ext cx="3698875" cy="22272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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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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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Font typeface="Wingdings" pitchFamily="-107" charset="2"/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Sensors, </a:t>
            </a:r>
          </a:p>
          <a:p>
            <a:pPr marL="0" indent="0" eaLnBrk="1" hangingPunct="1">
              <a:spcBef>
                <a:spcPct val="0"/>
              </a:spcBef>
              <a:buFont typeface="Wingdings" pitchFamily="-107" charset="2"/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Computing devices, </a:t>
            </a:r>
          </a:p>
          <a:p>
            <a:pPr marL="0" indent="0" eaLnBrk="1" hangingPunct="1">
              <a:spcBef>
                <a:spcPct val="0"/>
              </a:spcBef>
              <a:buFont typeface="Wingdings" pitchFamily="-107" charset="2"/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Actuators,</a:t>
            </a:r>
          </a:p>
          <a:p>
            <a:pPr marL="0" indent="0" eaLnBrk="1" hangingPunct="1">
              <a:spcBef>
                <a:spcPct val="0"/>
              </a:spcBef>
              <a:buFont typeface="Wingdings" pitchFamily="-107" charset="2"/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Communications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75283-2762-014F-8C37-455A86C7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90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Roadmap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39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Background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C00000"/>
                </a:solidFill>
              </a:rPr>
              <a:t>Mechatronics &amp; Robotics Education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Engineering a Major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Outcome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F409-0F20-8745-9657-E6A03E79F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Education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22" y="2790182"/>
            <a:ext cx="3162538" cy="2082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6591" y="2210749"/>
            <a:ext cx="2253840" cy="3406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485" y="2642551"/>
            <a:ext cx="2870359" cy="25648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56098" y="3443501"/>
            <a:ext cx="329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hangingPunct="0"/>
            <a:r>
              <a:rPr lang="en-US" sz="4000" dirty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7605" y="3400524"/>
            <a:ext cx="329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hangingPunct="0"/>
            <a:r>
              <a:rPr lang="en-US" sz="4000" dirty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E6C19-18EF-AD41-B973-4D4D31F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 Mechatronics &amp;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66FF"/>
              </a:buClr>
              <a:buFont typeface="Arial" panose="020B0604020202020204" pitchFamily="34" charset="0"/>
              <a:buChar char="•"/>
            </a:pPr>
            <a:r>
              <a:rPr lang="en-US" dirty="0"/>
              <a:t>Associates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-"/>
            </a:pPr>
            <a:r>
              <a:rPr lang="en-US" dirty="0"/>
              <a:t>Mostly tech, maintenance, factory</a:t>
            </a:r>
          </a:p>
          <a:p>
            <a:pPr>
              <a:buClr>
                <a:srgbClr val="0066FF"/>
              </a:buClr>
              <a:buFont typeface="Arial" panose="020B0604020202020204" pitchFamily="34" charset="0"/>
              <a:buChar char="•"/>
            </a:pPr>
            <a:r>
              <a:rPr lang="en-US" dirty="0"/>
              <a:t>Bachelors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-"/>
            </a:pPr>
            <a:r>
              <a:rPr lang="en-US" dirty="0"/>
              <a:t>Many courses 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-"/>
            </a:pPr>
            <a:r>
              <a:rPr lang="en-US" dirty="0"/>
              <a:t>Minors</a:t>
            </a:r>
          </a:p>
          <a:p>
            <a:pPr lvl="1">
              <a:buClr>
                <a:srgbClr val="0066FF"/>
              </a:buClr>
              <a:buFont typeface="Arial" panose="020B0604020202020204" pitchFamily="34" charset="0"/>
              <a:buChar char="-"/>
            </a:pPr>
            <a:r>
              <a:rPr lang="en-US" dirty="0"/>
              <a:t>Concentrations, focus areas, threads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6A363-D5F1-F341-A707-EB24827B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9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a9083da47ed50cf307069546a324011c47d9b3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22225</TotalTime>
  <Words>2152</Words>
  <Application>Microsoft Macintosh PowerPoint</Application>
  <PresentationFormat>On-screen Show (4:3)</PresentationFormat>
  <Paragraphs>496</Paragraphs>
  <Slides>33</Slides>
  <Notes>31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 New</vt:lpstr>
      <vt:lpstr>Verdana</vt:lpstr>
      <vt:lpstr>Wingdings</vt:lpstr>
      <vt:lpstr>WPI-White</vt:lpstr>
      <vt:lpstr>Document</vt:lpstr>
      <vt:lpstr>Curriculum 1</vt:lpstr>
      <vt:lpstr>Talk Roadmap </vt:lpstr>
      <vt:lpstr>About WPI</vt:lpstr>
      <vt:lpstr>PowerPoint Presentation</vt:lpstr>
      <vt:lpstr>Driving Factors</vt:lpstr>
      <vt:lpstr>The Robotics Equation</vt:lpstr>
      <vt:lpstr>Talk Roadmap </vt:lpstr>
      <vt:lpstr>Robotics Education</vt:lpstr>
      <vt:lpstr>Undergraduate Mechatronics &amp; Robotics</vt:lpstr>
      <vt:lpstr>Robotics Education Gap</vt:lpstr>
      <vt:lpstr>How Hard Can It Be?</vt:lpstr>
      <vt:lpstr>The Education Business</vt:lpstr>
      <vt:lpstr>PowerPoint Presentation</vt:lpstr>
      <vt:lpstr>Talk Roadmap </vt:lpstr>
      <vt:lpstr>Engineering a Major Top-Down</vt:lpstr>
      <vt:lpstr>Our Vision</vt:lpstr>
      <vt:lpstr>Key Ideas</vt:lpstr>
      <vt:lpstr>Principles</vt:lpstr>
      <vt:lpstr>Principles, continued</vt:lpstr>
      <vt:lpstr>Curriculum 1.0</vt:lpstr>
      <vt:lpstr>Breakthrough Concept </vt:lpstr>
      <vt:lpstr>PowerPoint Presentation</vt:lpstr>
      <vt:lpstr>Curriculum Outline</vt:lpstr>
      <vt:lpstr>PowerPoint Presentation</vt:lpstr>
      <vt:lpstr>Curriculum 2.0</vt:lpstr>
      <vt:lpstr>Robotics Engineering Allocation</vt:lpstr>
      <vt:lpstr>Courses</vt:lpstr>
      <vt:lpstr>Capstone Projects</vt:lpstr>
      <vt:lpstr>But …</vt:lpstr>
      <vt:lpstr>Talk Roadmap </vt:lpstr>
      <vt:lpstr>Enrollment</vt:lpstr>
      <vt:lpstr>Jobs &amp; Internships</vt:lpstr>
      <vt:lpstr>Lessons Learned</vt:lpstr>
    </vt:vector>
  </TitlesOfParts>
  <Manager/>
  <Company>Worceter Polytechnic Institute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Workshops for Building the Mechatronics and Robotics Engineering Education Community</dc:title>
  <dc:subject/>
  <dc:creator>Prof. Michael Gennert</dc:creator>
  <cp:keywords/>
  <dc:description/>
  <cp:lastModifiedBy>Gennert, Michael A.</cp:lastModifiedBy>
  <cp:revision>170</cp:revision>
  <dcterms:created xsi:type="dcterms:W3CDTF">2016-10-10T17:55:03Z</dcterms:created>
  <dcterms:modified xsi:type="dcterms:W3CDTF">2022-01-05T15:23:21Z</dcterms:modified>
  <cp:category/>
</cp:coreProperties>
</file>